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0691813" cy="15119350"/>
  <p:notesSz cx="6669088" cy="9753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08"/>
    <p:restoredTop sz="96327"/>
  </p:normalViewPr>
  <p:slideViewPr>
    <p:cSldViewPr snapToGrid="0">
      <p:cViewPr varScale="1">
        <p:scale>
          <a:sx n="53" d="100"/>
          <a:sy n="53" d="100"/>
        </p:scale>
        <p:origin x="33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2" d="100"/>
          <a:sy n="102" d="100"/>
        </p:scale>
        <p:origin x="517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9374"/>
          </a:xfrm>
          <a:prstGeom prst="rect">
            <a:avLst/>
          </a:prstGeom>
        </p:spPr>
        <p:txBody>
          <a:bodyPr vert="horz" lIns="93835" tIns="46917" rIns="93835" bIns="469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9374"/>
          </a:xfrm>
          <a:prstGeom prst="rect">
            <a:avLst/>
          </a:prstGeom>
        </p:spPr>
        <p:txBody>
          <a:bodyPr vert="horz" lIns="93835" tIns="46917" rIns="93835" bIns="46917" rtlCol="0"/>
          <a:lstStyle>
            <a:lvl1pPr algn="r">
              <a:defRPr sz="1200"/>
            </a:lvl1pPr>
          </a:lstStyle>
          <a:p>
            <a:fld id="{CCA2882E-F06F-482F-A795-51BE9E3904A8}" type="datetimeFigureOut">
              <a:rPr lang="en-GB" smtClean="0"/>
              <a:t>21/06/2024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171700" y="1219200"/>
            <a:ext cx="2325688" cy="3290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35" tIns="46917" rIns="93835" bIns="46917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693920"/>
            <a:ext cx="5335270" cy="3840480"/>
          </a:xfrm>
          <a:prstGeom prst="rect">
            <a:avLst/>
          </a:prstGeom>
        </p:spPr>
        <p:txBody>
          <a:bodyPr vert="horz" lIns="93835" tIns="46917" rIns="93835" bIns="46917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264228"/>
            <a:ext cx="2889938" cy="489373"/>
          </a:xfrm>
          <a:prstGeom prst="rect">
            <a:avLst/>
          </a:prstGeom>
        </p:spPr>
        <p:txBody>
          <a:bodyPr vert="horz" lIns="93835" tIns="46917" rIns="93835" bIns="469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9373"/>
          </a:xfrm>
          <a:prstGeom prst="rect">
            <a:avLst/>
          </a:prstGeom>
        </p:spPr>
        <p:txBody>
          <a:bodyPr vert="horz" lIns="93835" tIns="46917" rIns="93835" bIns="46917" rtlCol="0" anchor="b"/>
          <a:lstStyle>
            <a:lvl1pPr algn="r">
              <a:defRPr sz="1200"/>
            </a:lvl1pPr>
          </a:lstStyle>
          <a:p>
            <a:fld id="{71E58008-67FB-4862-9596-231ECEB387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6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58008-67FB-4862-9596-231ECEB3873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734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104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7474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923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  <a:prstGeom prst="rect">
            <a:avLst/>
          </a:prstGeom>
        </p:spPr>
        <p:txBody>
          <a:bodyPr anchor="b"/>
          <a:lstStyle>
            <a:lvl1pPr>
              <a:defRPr sz="701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2877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995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37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32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280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214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  <a:prstGeom prst="rect">
            <a:avLst/>
          </a:prstGeom>
        </p:spPr>
        <p:txBody>
          <a:bodyPr anchor="b"/>
          <a:lstStyle>
            <a:lvl1pPr>
              <a:defRPr sz="374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51F73D12-40DF-D941-B4EC-85FE88397D55}" type="datetimeFigureOut">
              <a:rPr lang="de-DE" smtClean="0"/>
              <a:t>21.06.2024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/>
          <a:lstStyle/>
          <a:p>
            <a:fld id="{E990C9A6-1A16-324B-B61A-99DE10EF7C2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454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fik 19">
            <a:extLst>
              <a:ext uri="{FF2B5EF4-FFF2-40B4-BE49-F238E27FC236}">
                <a16:creationId xmlns:a16="http://schemas.microsoft.com/office/drawing/2014/main" id="{84E66F06-A56A-30C2-5091-2546FAA6D5B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5555" y="3176"/>
            <a:ext cx="10686257" cy="15120864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6A424284-B715-CCB2-48A7-C89789A5D255}"/>
              </a:ext>
            </a:extLst>
          </p:cNvPr>
          <p:cNvSpPr txBox="1"/>
          <p:nvPr userDrawn="1"/>
        </p:nvSpPr>
        <p:spPr>
          <a:xfrm>
            <a:off x="2857500" y="7745840"/>
            <a:ext cx="6838950" cy="106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en-GB" sz="1900" dirty="0">
                <a:solidFill>
                  <a:schemeClr val="bg1"/>
                </a:solidFill>
                <a:latin typeface="Trebuchet MS" panose="020B0703020202090204" pitchFamily="34" charset="0"/>
              </a:rPr>
              <a:t>This project is supported by the </a:t>
            </a:r>
            <a:r>
              <a:rPr lang="en-GB" sz="1900" dirty="0" err="1">
                <a:solidFill>
                  <a:schemeClr val="bg1"/>
                </a:solidFill>
                <a:latin typeface="Trebuchet MS" panose="020B0703020202090204" pitchFamily="34" charset="0"/>
              </a:rPr>
              <a:t>Interreg</a:t>
            </a:r>
            <a:r>
              <a:rPr lang="en-GB" sz="1900" dirty="0">
                <a:solidFill>
                  <a:schemeClr val="bg1"/>
                </a:solidFill>
                <a:latin typeface="Trebuchet MS" panose="020B0703020202090204" pitchFamily="34" charset="0"/>
              </a:rPr>
              <a:t> CENTRAL</a:t>
            </a:r>
          </a:p>
          <a:p>
            <a:pPr>
              <a:lnSpc>
                <a:spcPts val="2600"/>
              </a:lnSpc>
            </a:pPr>
            <a:r>
              <a:rPr lang="en-GB" sz="1900" dirty="0">
                <a:solidFill>
                  <a:schemeClr val="bg1"/>
                </a:solidFill>
                <a:latin typeface="Trebuchet MS" panose="020B0703020202090204" pitchFamily="34" charset="0"/>
              </a:rPr>
              <a:t>EUROPE Programme with co-financing from the European Regional Development Fund.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92617764-698B-AB20-AEAA-B9D04966D002}"/>
              </a:ext>
            </a:extLst>
          </p:cNvPr>
          <p:cNvSpPr txBox="1"/>
          <p:nvPr userDrawn="1"/>
        </p:nvSpPr>
        <p:spPr>
          <a:xfrm>
            <a:off x="6534150" y="1019694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dirty="0">
                <a:solidFill>
                  <a:schemeClr val="bg1"/>
                </a:solidFill>
                <a:latin typeface="Trebuchet MS" panose="020B0703020202090204" pitchFamily="34" charset="0"/>
              </a:rPr>
              <a:t>Project </a:t>
            </a:r>
            <a:r>
              <a:rPr lang="de-DE" sz="1900" dirty="0" err="1">
                <a:solidFill>
                  <a:schemeClr val="bg1"/>
                </a:solidFill>
                <a:latin typeface="Trebuchet MS" panose="020B0703020202090204" pitchFamily="34" charset="0"/>
              </a:rPr>
              <a:t>budget</a:t>
            </a:r>
            <a:r>
              <a:rPr lang="de-DE" sz="1900" dirty="0">
                <a:solidFill>
                  <a:schemeClr val="bg1"/>
                </a:solidFill>
                <a:latin typeface="Trebuchet MS" panose="020B0703020202090204" pitchFamily="34" charset="0"/>
              </a:rPr>
              <a:t> in EUR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D31FCAB1-E28C-62DB-7B30-F2E7C068977D}"/>
              </a:ext>
            </a:extLst>
          </p:cNvPr>
          <p:cNvSpPr txBox="1"/>
          <p:nvPr userDrawn="1"/>
        </p:nvSpPr>
        <p:spPr>
          <a:xfrm>
            <a:off x="6534150" y="1093354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dirty="0">
                <a:solidFill>
                  <a:schemeClr val="bg1"/>
                </a:solidFill>
                <a:latin typeface="Trebuchet MS" panose="020B0703020202090204" pitchFamily="34" charset="0"/>
              </a:rPr>
              <a:t>ERDF </a:t>
            </a:r>
            <a:r>
              <a:rPr lang="de-DE" sz="1900" dirty="0" err="1">
                <a:solidFill>
                  <a:schemeClr val="bg1"/>
                </a:solidFill>
                <a:latin typeface="Trebuchet MS" panose="020B0703020202090204" pitchFamily="34" charset="0"/>
              </a:rPr>
              <a:t>funding</a:t>
            </a:r>
            <a:r>
              <a:rPr lang="de-DE" sz="1900" dirty="0">
                <a:solidFill>
                  <a:schemeClr val="bg1"/>
                </a:solidFill>
                <a:latin typeface="Trebuchet MS" panose="020B0703020202090204" pitchFamily="34" charset="0"/>
              </a:rPr>
              <a:t> in EUR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96C2DAA-148D-2806-D702-0974E8BD43A3}"/>
              </a:ext>
            </a:extLst>
          </p:cNvPr>
          <p:cNvSpPr txBox="1"/>
          <p:nvPr userDrawn="1"/>
        </p:nvSpPr>
        <p:spPr>
          <a:xfrm>
            <a:off x="6534150" y="1167649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dirty="0">
                <a:solidFill>
                  <a:schemeClr val="bg1"/>
                </a:solidFill>
                <a:latin typeface="Trebuchet MS" panose="020B0703020202090204" pitchFamily="34" charset="0"/>
              </a:rPr>
              <a:t>Project </a:t>
            </a:r>
            <a:r>
              <a:rPr lang="de-DE" sz="1900" dirty="0" err="1">
                <a:solidFill>
                  <a:schemeClr val="bg1"/>
                </a:solidFill>
                <a:latin typeface="Trebuchet MS" panose="020B0703020202090204" pitchFamily="34" charset="0"/>
              </a:rPr>
              <a:t>duration</a:t>
            </a:r>
            <a:endParaRPr lang="de-DE" sz="1900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32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8D31C5F-4A35-D216-172B-330F45B24C1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5898" y="298451"/>
            <a:ext cx="5464427" cy="231890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9A24E508-0B20-869C-ED1C-22300FFEAF83}"/>
              </a:ext>
            </a:extLst>
          </p:cNvPr>
          <p:cNvSpPr txBox="1"/>
          <p:nvPr/>
        </p:nvSpPr>
        <p:spPr>
          <a:xfrm>
            <a:off x="2857500" y="5302250"/>
            <a:ext cx="72009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000" b="1" spc="-150" dirty="0" err="1">
                <a:solidFill>
                  <a:schemeClr val="bg1"/>
                </a:solidFill>
                <a:latin typeface="Trebuchet MS" panose="020B0703020202090204" pitchFamily="34" charset="0"/>
              </a:rPr>
              <a:t>SuPeRBE</a:t>
            </a:r>
            <a:endParaRPr lang="de-DE" sz="5000" b="1" spc="-150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099AA42-B8C1-14D4-9153-2DA1281DB3B3}"/>
              </a:ext>
            </a:extLst>
          </p:cNvPr>
          <p:cNvSpPr txBox="1"/>
          <p:nvPr/>
        </p:nvSpPr>
        <p:spPr>
          <a:xfrm>
            <a:off x="2857500" y="6285340"/>
            <a:ext cx="683895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lang="en-US" sz="3500" b="1" dirty="0">
                <a:solidFill>
                  <a:schemeClr val="bg1"/>
                </a:solidFill>
                <a:latin typeface="Trebuchet MS" panose="020B0703020202090204" pitchFamily="34" charset="0"/>
              </a:rPr>
              <a:t>Supporting Cross-scale Planning and Policy readiness for a Resilient Built Environment</a:t>
            </a:r>
            <a:endParaRPr lang="de-DE" sz="3500" b="1" dirty="0">
              <a:solidFill>
                <a:schemeClr val="bg1"/>
              </a:solidFill>
              <a:latin typeface="Trebuchet MS" panose="020B0703020202090204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CCC74B1-D832-CCD5-2E03-810E9E01BF77}"/>
              </a:ext>
            </a:extLst>
          </p:cNvPr>
          <p:cNvSpPr txBox="1"/>
          <p:nvPr/>
        </p:nvSpPr>
        <p:spPr>
          <a:xfrm>
            <a:off x="2857500" y="9082331"/>
            <a:ext cx="683895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de-DE" sz="1900" b="1" dirty="0">
                <a:solidFill>
                  <a:schemeClr val="bg1"/>
                </a:solidFill>
                <a:latin typeface="Trebuchet MS" panose="020B0703020202090204" pitchFamily="34" charset="0"/>
              </a:rPr>
              <a:t>https://www.interreg-central.eu/projects/superbe/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88E968F0-73F2-7FE6-0783-F8095217E721}"/>
              </a:ext>
            </a:extLst>
          </p:cNvPr>
          <p:cNvSpPr txBox="1"/>
          <p:nvPr/>
        </p:nvSpPr>
        <p:spPr>
          <a:xfrm>
            <a:off x="3060700" y="1019694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de-DE" sz="1900" dirty="0">
                <a:latin typeface="Trebuchet MS" panose="020B0703020202090204" pitchFamily="34" charset="0"/>
              </a:rPr>
              <a:t>1.845.592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F7DAA50-85EB-B779-5CD9-771174EBFD78}"/>
              </a:ext>
            </a:extLst>
          </p:cNvPr>
          <p:cNvSpPr txBox="1"/>
          <p:nvPr/>
        </p:nvSpPr>
        <p:spPr>
          <a:xfrm>
            <a:off x="3060700" y="1093354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de-DE" sz="1900" dirty="0">
                <a:latin typeface="Trebuchet MS" panose="020B0703020202090204" pitchFamily="34" charset="0"/>
              </a:rPr>
              <a:t>1.476.473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B83E549-EC97-2330-EC1F-65F4C168B9FD}"/>
              </a:ext>
            </a:extLst>
          </p:cNvPr>
          <p:cNvSpPr txBox="1"/>
          <p:nvPr/>
        </p:nvSpPr>
        <p:spPr>
          <a:xfrm>
            <a:off x="3060700" y="11676490"/>
            <a:ext cx="2959100" cy="39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2600"/>
              </a:lnSpc>
            </a:pPr>
            <a:r>
              <a:rPr lang="de-DE" sz="1900" dirty="0">
                <a:latin typeface="Trebuchet MS" panose="020B0703020202090204" pitchFamily="34" charset="0"/>
              </a:rPr>
              <a:t>06.2024 – 11.2026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24D1261-E905-321F-ADEA-AF5F79D6AF4F}"/>
              </a:ext>
            </a:extLst>
          </p:cNvPr>
          <p:cNvSpPr txBox="1"/>
          <p:nvPr/>
        </p:nvSpPr>
        <p:spPr>
          <a:xfrm>
            <a:off x="2857500" y="13562440"/>
            <a:ext cx="6838950" cy="76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de-DE" sz="1400" b="1" dirty="0">
                <a:solidFill>
                  <a:schemeClr val="bg1"/>
                </a:solidFill>
                <a:latin typeface="Trebuchet MS" panose="020B0703020202090204" pitchFamily="34" charset="0"/>
              </a:rPr>
              <a:t>Contact</a:t>
            </a:r>
          </a:p>
          <a:p>
            <a:pPr>
              <a:lnSpc>
                <a:spcPts val="1800"/>
              </a:lnSpc>
            </a:pPr>
            <a:r>
              <a:rPr lang="de-DE" sz="1400" dirty="0">
                <a:solidFill>
                  <a:schemeClr val="bg1"/>
                </a:solidFill>
                <a:latin typeface="Trebuchet MS" panose="020B0703020202090204" pitchFamily="34" charset="0"/>
              </a:rPr>
              <a:t>Hochschule München University </a:t>
            </a:r>
            <a:r>
              <a:rPr lang="de-DE" sz="1400" dirty="0" err="1">
                <a:solidFill>
                  <a:schemeClr val="bg1"/>
                </a:solidFill>
                <a:latin typeface="Trebuchet MS" panose="020B0703020202090204" pitchFamily="34" charset="0"/>
              </a:rPr>
              <a:t>of</a:t>
            </a:r>
            <a:r>
              <a:rPr lang="de-DE" sz="1400" dirty="0">
                <a:solidFill>
                  <a:schemeClr val="bg1"/>
                </a:solidFill>
                <a:latin typeface="Trebuchet MS" panose="020B0703020202090204" pitchFamily="34" charset="0"/>
              </a:rPr>
              <a:t> Applied Sciences</a:t>
            </a:r>
          </a:p>
          <a:p>
            <a:pPr>
              <a:lnSpc>
                <a:spcPts val="1800"/>
              </a:lnSpc>
            </a:pPr>
            <a:r>
              <a:rPr lang="de-DE" sz="1400" dirty="0">
                <a:solidFill>
                  <a:schemeClr val="bg1"/>
                </a:solidFill>
                <a:latin typeface="Trebuchet MS" panose="020B0703020202090204" pitchFamily="34" charset="0"/>
              </a:rPr>
              <a:t>Dr.-Ing. Ahmed Khoja| Khoja@hm.edu</a:t>
            </a:r>
          </a:p>
        </p:txBody>
      </p:sp>
    </p:spTree>
    <p:extLst>
      <p:ext uri="{BB962C8B-B14F-4D97-AF65-F5344CB8AC3E}">
        <p14:creationId xmlns:p14="http://schemas.microsoft.com/office/powerpoint/2010/main" val="1918173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66</TotalTime>
  <Words>49</Words>
  <Application>Microsoft Office PowerPoint</Application>
  <PresentationFormat>Vlastní</PresentationFormat>
  <Paragraphs>10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Magdalena Mantler</dc:creator>
  <cp:lastModifiedBy>Nedbalová Kateřina</cp:lastModifiedBy>
  <cp:revision>11</cp:revision>
  <cp:lastPrinted>2024-06-21T08:00:46Z</cp:lastPrinted>
  <dcterms:created xsi:type="dcterms:W3CDTF">2023-01-18T10:51:08Z</dcterms:created>
  <dcterms:modified xsi:type="dcterms:W3CDTF">2024-06-21T09:06:31Z</dcterms:modified>
</cp:coreProperties>
</file>