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086" r:id="rId3"/>
    <p:sldId id="2106" r:id="rId4"/>
    <p:sldId id="2105" r:id="rId5"/>
    <p:sldId id="2108" r:id="rId6"/>
    <p:sldId id="2115" r:id="rId7"/>
    <p:sldId id="2099" r:id="rId8"/>
    <p:sldId id="2109" r:id="rId9"/>
    <p:sldId id="2110" r:id="rId10"/>
    <p:sldId id="2111" r:id="rId11"/>
    <p:sldId id="2112" r:id="rId12"/>
    <p:sldId id="2113" r:id="rId13"/>
  </p:sldIdLst>
  <p:sldSz cx="9906000" cy="6858000" type="A4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FF3300"/>
    <a:srgbClr val="FFE28F"/>
    <a:srgbClr val="A11D26"/>
    <a:srgbClr val="1E6E04"/>
    <a:srgbClr val="FF9900"/>
    <a:srgbClr val="CC5106"/>
    <a:srgbClr val="263582"/>
    <a:srgbClr val="E6D1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360" y="486"/>
      </p:cViewPr>
      <p:guideLst>
        <p:guide orient="horz" pos="2208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notesViewPr>
    <p:cSldViewPr>
      <p:cViewPr varScale="1">
        <p:scale>
          <a:sx n="51" d="100"/>
          <a:sy n="51" d="100"/>
        </p:scale>
        <p:origin x="-1788" y="-102"/>
      </p:cViewPr>
      <p:guideLst>
        <p:guide orient="horz" pos="3128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t" anchorCtr="0" compatLnSpc="1">
            <a:prstTxWarp prst="textNoShape">
              <a:avLst/>
            </a:prstTxWarp>
          </a:bodyPr>
          <a:lstStyle>
            <a:lvl1pPr algn="l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26" y="0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t" anchorCtr="0" compatLnSpc="1">
            <a:prstTxWarp prst="textNoShape">
              <a:avLst/>
            </a:prstTxWarp>
          </a:bodyPr>
          <a:lstStyle>
            <a:lvl1pPr algn="r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5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b" anchorCtr="0" compatLnSpc="1">
            <a:prstTxWarp prst="textNoShape">
              <a:avLst/>
            </a:prstTxWarp>
          </a:bodyPr>
          <a:lstStyle>
            <a:lvl1pPr algn="l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26" y="9430385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b" anchorCtr="0" compatLnSpc="1">
            <a:prstTxWarp prst="textNoShape">
              <a:avLst/>
            </a:prstTxWarp>
          </a:bodyPr>
          <a:lstStyle>
            <a:lvl1pPr algn="r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C3C858D-B176-473E-8D09-AAA4D5C021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t" anchorCtr="0" compatLnSpc="1">
            <a:prstTxWarp prst="textNoShape">
              <a:avLst/>
            </a:prstTxWarp>
          </a:bodyPr>
          <a:lstStyle>
            <a:lvl1pPr algn="l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126" y="0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t" anchorCtr="0" compatLnSpc="1">
            <a:prstTxWarp prst="textNoShape">
              <a:avLst/>
            </a:prstTxWarp>
          </a:bodyPr>
          <a:lstStyle>
            <a:lvl1pPr algn="r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2950"/>
            <a:ext cx="537686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577" y="4713607"/>
            <a:ext cx="4980521" cy="4469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5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b" anchorCtr="0" compatLnSpc="1">
            <a:prstTxWarp prst="textNoShape">
              <a:avLst/>
            </a:prstTxWarp>
          </a:bodyPr>
          <a:lstStyle>
            <a:lvl1pPr algn="l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126" y="9430385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88" tIns="42993" rIns="85988" bIns="42993" numCol="1" anchor="b" anchorCtr="0" compatLnSpc="1">
            <a:prstTxWarp prst="textNoShape">
              <a:avLst/>
            </a:prstTxWarp>
          </a:bodyPr>
          <a:lstStyle>
            <a:lvl1pPr algn="r" defTabSz="860721" eaLnBrk="0" hangingPunct="0">
              <a:lnSpc>
                <a:spcPct val="100000"/>
              </a:lnSpc>
              <a:defRPr sz="11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D844B23-3D7E-497C-A457-CD8063C1BB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53126" y="9430385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88" tIns="42993" rIns="85988" bIns="42993" anchor="b"/>
          <a:lstStyle/>
          <a:p>
            <a:pPr algn="r" defTabSz="859306" eaLnBrk="0" hangingPunct="0"/>
            <a:fld id="{5B603C51-4C03-4FF5-BC0E-F0A3C0E3BFDD}" type="slidenum">
              <a:rPr lang="en-GB" sz="1100" b="0">
                <a:latin typeface="Times New Roman" pitchFamily="18" charset="0"/>
              </a:rPr>
              <a:pPr algn="r" defTabSz="859306" eaLnBrk="0" hangingPunct="0"/>
              <a:t>1</a:t>
            </a:fld>
            <a:endParaRPr lang="en-GB" sz="1100" b="0" dirty="0">
              <a:latin typeface="Times New Roman" pitchFamily="18" charset="0"/>
            </a:endParaRPr>
          </a:p>
        </p:txBody>
      </p:sp>
      <p:sp>
        <p:nvSpPr>
          <p:cNvPr id="102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B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53126" y="9430385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88" tIns="42993" rIns="85988" bIns="42993" anchor="b"/>
          <a:lstStyle/>
          <a:p>
            <a:pPr algn="r" defTabSz="859306" eaLnBrk="0" hangingPunct="0"/>
            <a:fld id="{16264613-7EDD-44E8-8CF3-AB2DFF1BD21A}" type="slidenum">
              <a:rPr lang="en-GB" sz="1100" b="0">
                <a:latin typeface="Times New Roman" pitchFamily="18" charset="0"/>
              </a:rPr>
              <a:pPr algn="r" defTabSz="859306" eaLnBrk="0" hangingPunct="0"/>
              <a:t>2</a:t>
            </a:fld>
            <a:endParaRPr lang="en-GB" sz="1100" b="0" dirty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2788" y="742950"/>
            <a:ext cx="5378450" cy="3724275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991" y="4716779"/>
            <a:ext cx="4983693" cy="4466273"/>
          </a:xfrm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4D766-E379-4BB1-A04F-D6068813F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C1461-3F02-4692-A941-1A0D8E8C1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65963" y="914400"/>
            <a:ext cx="2138362" cy="50688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46113" y="914400"/>
            <a:ext cx="6267450" cy="50688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6BED5-AE38-45D1-A804-A687A0BC3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C38BA-EB0D-445F-8122-5FFE9D46D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4954-4133-4EFA-AE49-CF25BACA4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6113" y="1743075"/>
            <a:ext cx="4202112" cy="4240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0625" y="1743075"/>
            <a:ext cx="4203700" cy="4240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95595-C644-426D-B3A2-49AE8E984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18C23-9B82-47C9-B24D-9F04B0B10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3BD6-05B3-490F-B308-7BC5A6CF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457ED-5A29-44E7-AC08-378C9B0F6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CA527-999C-4567-9250-025D32F30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408BF-F702-4875-A37E-9B29A933E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646113" y="914400"/>
            <a:ext cx="855503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937" tIns="56147" rIns="102937" bIns="5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646113" y="1743075"/>
            <a:ext cx="8558212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79" tIns="46789" rIns="93579" bIns="46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1620" name="Line 4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93738" y="736600"/>
            <a:ext cx="8496300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  <a:defRPr/>
            </a:pPr>
            <a:endParaRPr lang="cs-CZ">
              <a:cs typeface="+mn-cs"/>
            </a:endParaRPr>
          </a:p>
        </p:txBody>
      </p:sp>
      <p:sp>
        <p:nvSpPr>
          <p:cNvPr id="111639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94125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defRPr sz="9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5C6F20FF-C27F-44AD-BDDB-99353CEE1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164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2138" y="333375"/>
            <a:ext cx="88249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defRPr sz="900" b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Personal and confidential						                             Final version</a:t>
            </a:r>
          </a:p>
        </p:txBody>
      </p:sp>
      <p:graphicFrame>
        <p:nvGraphicFramePr>
          <p:cNvPr id="1026" name="Object 32"/>
          <p:cNvGraphicFramePr>
            <a:graphicFrameLocks noChangeAspect="1"/>
          </p:cNvGraphicFramePr>
          <p:nvPr/>
        </p:nvGraphicFramePr>
        <p:xfrm>
          <a:off x="8153400" y="6172200"/>
          <a:ext cx="1066800" cy="423863"/>
        </p:xfrm>
        <a:graphic>
          <a:graphicData uri="http://schemas.openxmlformats.org/presentationml/2006/ole">
            <p:oleObj spid="_x0000_s1026" name="dokument" r:id="rId17" imgW="1067400" imgH="424080" progId="Word.Document.8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2pPr>
      <a:lvl3pPr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3pPr>
      <a:lvl4pPr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4pPr>
      <a:lvl5pPr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5pPr>
      <a:lvl6pPr marL="457200"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6pPr>
      <a:lvl7pPr marL="914400"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7pPr>
      <a:lvl8pPr marL="1371600"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8pPr>
      <a:lvl9pPr marL="1828800" algn="l" defTabSz="936625" rtl="0" eaLnBrk="0" fontAlgn="base" hangingPunct="0">
        <a:spcBef>
          <a:spcPct val="0"/>
        </a:spcBef>
        <a:spcAft>
          <a:spcPct val="0"/>
        </a:spcAft>
        <a:defRPr sz="17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936625" rtl="0" eaLnBrk="0" fontAlgn="base" hangingPunct="0">
        <a:spcBef>
          <a:spcPct val="50000"/>
        </a:spcBef>
        <a:spcAft>
          <a:spcPct val="0"/>
        </a:spcAft>
        <a:buChar char="•"/>
        <a:tabLst>
          <a:tab pos="1208088" algn="l"/>
        </a:tabLst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209550" algn="l" defTabSz="936625" rtl="0" eaLnBrk="0" fontAlgn="base" hangingPunct="0">
        <a:spcBef>
          <a:spcPct val="50000"/>
        </a:spcBef>
        <a:spcAft>
          <a:spcPct val="0"/>
        </a:spcAft>
        <a:buChar char="–"/>
        <a:tabLst>
          <a:tab pos="1208088" algn="l"/>
        </a:tabLst>
        <a:defRPr sz="1000">
          <a:solidFill>
            <a:schemeClr val="tx1"/>
          </a:solidFill>
          <a:latin typeface="+mn-lt"/>
        </a:defRPr>
      </a:lvl2pPr>
      <a:lvl3pPr marL="630238" indent="-209550" algn="l" defTabSz="936625" rtl="0" eaLnBrk="0" fontAlgn="base" hangingPunct="0">
        <a:spcBef>
          <a:spcPct val="50000"/>
        </a:spcBef>
        <a:spcAft>
          <a:spcPct val="0"/>
        </a:spcAft>
        <a:buChar char="·"/>
        <a:tabLst>
          <a:tab pos="1208088" algn="l"/>
        </a:tabLst>
        <a:defRPr sz="1000">
          <a:solidFill>
            <a:schemeClr val="tx1"/>
          </a:solidFill>
          <a:latin typeface="+mn-lt"/>
        </a:defRPr>
      </a:lvl3pPr>
      <a:lvl4pPr marL="831850" indent="-200025" algn="l" defTabSz="936625" rtl="0" eaLnBrk="0" fontAlgn="base" hangingPunct="0">
        <a:spcBef>
          <a:spcPct val="50000"/>
        </a:spcBef>
        <a:spcAft>
          <a:spcPct val="0"/>
        </a:spcAft>
        <a:buSzPct val="70000"/>
        <a:buChar char="&gt;"/>
        <a:tabLst>
          <a:tab pos="1208088" algn="l"/>
        </a:tabLst>
        <a:defRPr sz="1000">
          <a:solidFill>
            <a:schemeClr val="tx1"/>
          </a:solidFill>
          <a:latin typeface="+mn-lt"/>
        </a:defRPr>
      </a:lvl4pPr>
      <a:lvl5pPr marL="2105025" indent="-233363" algn="l" defTabSz="936625" rtl="0" eaLnBrk="0" fontAlgn="base" hangingPunct="0">
        <a:spcBef>
          <a:spcPct val="20000"/>
        </a:spcBef>
        <a:spcAft>
          <a:spcPct val="0"/>
        </a:spcAft>
        <a:buChar char="»"/>
        <a:tabLst>
          <a:tab pos="1208088" algn="l"/>
        </a:tabLst>
        <a:defRPr sz="2000">
          <a:solidFill>
            <a:schemeClr val="tx1"/>
          </a:solidFill>
          <a:latin typeface="Times New Roman" pitchFamily="18" charset="-18"/>
        </a:defRPr>
      </a:lvl5pPr>
      <a:lvl6pPr marL="2562225" indent="-233363" algn="l" defTabSz="936625" rtl="0" eaLnBrk="0" fontAlgn="base" hangingPunct="0">
        <a:spcBef>
          <a:spcPct val="20000"/>
        </a:spcBef>
        <a:spcAft>
          <a:spcPct val="0"/>
        </a:spcAft>
        <a:buChar char="»"/>
        <a:tabLst>
          <a:tab pos="1208088" algn="l"/>
        </a:tabLst>
        <a:defRPr sz="2000">
          <a:solidFill>
            <a:schemeClr val="tx1"/>
          </a:solidFill>
          <a:latin typeface="Times New Roman" pitchFamily="18" charset="-18"/>
        </a:defRPr>
      </a:lvl6pPr>
      <a:lvl7pPr marL="3019425" indent="-233363" algn="l" defTabSz="936625" rtl="0" eaLnBrk="0" fontAlgn="base" hangingPunct="0">
        <a:spcBef>
          <a:spcPct val="20000"/>
        </a:spcBef>
        <a:spcAft>
          <a:spcPct val="0"/>
        </a:spcAft>
        <a:buChar char="»"/>
        <a:tabLst>
          <a:tab pos="1208088" algn="l"/>
        </a:tabLst>
        <a:defRPr sz="2000">
          <a:solidFill>
            <a:schemeClr val="tx1"/>
          </a:solidFill>
          <a:latin typeface="Times New Roman" pitchFamily="18" charset="-18"/>
        </a:defRPr>
      </a:lvl7pPr>
      <a:lvl8pPr marL="3476625" indent="-233363" algn="l" defTabSz="936625" rtl="0" eaLnBrk="0" fontAlgn="base" hangingPunct="0">
        <a:spcBef>
          <a:spcPct val="20000"/>
        </a:spcBef>
        <a:spcAft>
          <a:spcPct val="0"/>
        </a:spcAft>
        <a:buChar char="»"/>
        <a:tabLst>
          <a:tab pos="1208088" algn="l"/>
        </a:tabLst>
        <a:defRPr sz="2000">
          <a:solidFill>
            <a:schemeClr val="tx1"/>
          </a:solidFill>
          <a:latin typeface="Times New Roman" pitchFamily="18" charset="-18"/>
        </a:defRPr>
      </a:lvl8pPr>
      <a:lvl9pPr marL="3933825" indent="-233363" algn="l" defTabSz="936625" rtl="0" eaLnBrk="0" fontAlgn="base" hangingPunct="0">
        <a:spcBef>
          <a:spcPct val="20000"/>
        </a:spcBef>
        <a:spcAft>
          <a:spcPct val="0"/>
        </a:spcAft>
        <a:buChar char="»"/>
        <a:tabLst>
          <a:tab pos="1208088" algn="l"/>
        </a:tabLst>
        <a:defRPr sz="2000">
          <a:solidFill>
            <a:schemeClr val="tx1"/>
          </a:solidFill>
          <a:latin typeface="Times New Roman" pitchFamily="18" charset="-18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2936875" y="690563"/>
            <a:ext cx="4054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3988" tIns="41994" rIns="83988" bIns="41994"/>
          <a:lstStyle/>
          <a:p>
            <a:pPr algn="ctr" defTabSz="839788" eaLnBrk="0" hangingPunct="0"/>
            <a:endParaRPr lang="nl-BE" sz="220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981200" y="2743200"/>
            <a:ext cx="60198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3988" tIns="41994" rIns="83988" bIns="41994"/>
          <a:lstStyle/>
          <a:p>
            <a:pPr algn="ctr" defTabSz="839788" eaLnBrk="0" hangingPunct="0"/>
            <a:endParaRPr lang="en-US" sz="1700" i="1" dirty="0">
              <a:latin typeface="Arial" charset="0"/>
            </a:endParaRPr>
          </a:p>
          <a:p>
            <a:pPr algn="ctr" defTabSz="839788" eaLnBrk="0" hangingPunct="0"/>
            <a:endParaRPr lang="en-US" sz="1700" dirty="0">
              <a:latin typeface="Arial" charset="0"/>
            </a:endParaRPr>
          </a:p>
          <a:p>
            <a:pPr algn="ctr" defTabSz="839788" eaLnBrk="0" hangingPunct="0"/>
            <a:endParaRPr lang="en-US" sz="1700" dirty="0">
              <a:latin typeface="Arial" charset="0"/>
            </a:endParaRPr>
          </a:p>
          <a:p>
            <a:pPr algn="ctr" defTabSz="839788" eaLnBrk="0" hangingPunct="0"/>
            <a:endParaRPr lang="en-US" sz="1700" dirty="0">
              <a:latin typeface="Arial" charset="0"/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6921500" y="5816600"/>
            <a:ext cx="26828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88" tIns="41994" rIns="83988" bIns="41994"/>
          <a:lstStyle/>
          <a:p>
            <a:pPr defTabSz="839788" eaLnBrk="0" hangingPunct="0"/>
            <a:r>
              <a:rPr lang="en-US" sz="1300" i="1" dirty="0">
                <a:latin typeface="Arial" charset="0"/>
              </a:rPr>
              <a:t>Personal and confidential</a:t>
            </a:r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4210050" y="3346450"/>
            <a:ext cx="40528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88" tIns="41994" rIns="83988" bIns="41994"/>
          <a:lstStyle/>
          <a:p>
            <a:pPr defTabSz="839788" eaLnBrk="0" hangingPunct="0"/>
            <a:endParaRPr lang="nl-BE" sz="1700">
              <a:latin typeface="Arial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848544" y="1124744"/>
            <a:ext cx="833812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r>
              <a:rPr lang="cs-CZ" sz="2400" dirty="0"/>
              <a:t> </a:t>
            </a:r>
          </a:p>
          <a:p>
            <a:pPr algn="ctr"/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Analýza </a:t>
            </a:r>
            <a:r>
              <a:rPr lang="cs-CZ" sz="2400" dirty="0"/>
              <a:t>efektivity využití majetku </a:t>
            </a:r>
          </a:p>
          <a:p>
            <a:pPr algn="ctr"/>
            <a:r>
              <a:rPr lang="cs-CZ" sz="2400" dirty="0"/>
              <a:t>a příspěvků Městské části Praha 5 </a:t>
            </a:r>
          </a:p>
          <a:p>
            <a:pPr algn="ctr"/>
            <a:r>
              <a:rPr lang="cs-CZ" sz="2400" dirty="0"/>
              <a:t>poskytovaných zřizovaným mateřským </a:t>
            </a:r>
          </a:p>
          <a:p>
            <a:pPr algn="ctr"/>
            <a:r>
              <a:rPr lang="cs-CZ" sz="2400" dirty="0"/>
              <a:t>školkám a základním </a:t>
            </a:r>
            <a:r>
              <a:rPr lang="cs-CZ" sz="2400" dirty="0" smtClean="0"/>
              <a:t>školám</a:t>
            </a:r>
            <a:endParaRPr lang="cs-CZ" sz="2400" dirty="0"/>
          </a:p>
          <a:p>
            <a:r>
              <a:rPr lang="cs-CZ" sz="2400" dirty="0"/>
              <a:t> </a:t>
            </a:r>
            <a:endParaRPr lang="en-US" sz="2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990600" y="388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36625" eaLnBrk="0" hangingPunct="0"/>
            <a:endParaRPr lang="cs-CZ" sz="2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EFDC76-9529-4120-9186-2B872F3CA99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" name="Obrázek 9" descr="logo MČ Praha 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76936" y="1556792"/>
            <a:ext cx="977436" cy="157385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457ED-5A29-44E7-AC08-378C9B0F6DC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60648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76536" y="332657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5 – Využití kapacit MŠ – demograficky vývoj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208586" y="836718"/>
          <a:ext cx="7560837" cy="4968545"/>
        </p:xfrm>
        <a:graphic>
          <a:graphicData uri="http://schemas.openxmlformats.org/drawingml/2006/table">
            <a:tbl>
              <a:tblPr/>
              <a:tblGrid>
                <a:gridCol w="841554"/>
                <a:gridCol w="841554"/>
                <a:gridCol w="828405"/>
                <a:gridCol w="841554"/>
                <a:gridCol w="841554"/>
                <a:gridCol w="841554"/>
                <a:gridCol w="841554"/>
                <a:gridCol w="841554"/>
                <a:gridCol w="841554"/>
              </a:tblGrid>
              <a:tr h="52598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Rok narození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obyvatel MČ Praha 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narozen.</a:t>
                      </a:r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statistický úřad 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Zápis do mateřských škol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průměrný koef. dětí skutečně nastupujících do MŠ 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224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statistický úřad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školní rok</a:t>
                      </a:r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/*</a:t>
                      </a:r>
                      <a:endParaRPr lang="cs-CZ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zapsaných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0,8183688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dětí skutečně nastoupených do MŠ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kapacita MŠ š.roku 2011/12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přebývající(+)/chybějící (-) kapacita 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11670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76 768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1994/95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83 573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2011/12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776,95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-108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84 303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2012/13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785,94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-215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84 103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2013/14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 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797,66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-242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1244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2014/15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945,91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-411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1267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2015/16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1 029,57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-654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1268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2016/17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1 036,38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-893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2017/18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1 029,57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-977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1232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2018/19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1 013,49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-960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1207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2019/20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993,6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-918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1186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2020/21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975,34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-863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1168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2021/22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959,8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-810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2022/23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945,63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-762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1131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2023/24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930,1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-717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2024/25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912,11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-669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2025/26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892,22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-615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2026/27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872,33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-558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1037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2027/28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853,8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-499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2028/29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836,9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-444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2029/30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822,73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-394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2030/31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810,74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-351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975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2031/32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800,38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-315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2029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965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2032/33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791,66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-284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34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2030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957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2033/2034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0,82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784,58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2 119,00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-258</a:t>
                      </a:r>
                    </a:p>
                  </a:txBody>
                  <a:tcPr marL="7170" marR="7170" marT="71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Obrázek 5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457ED-5A29-44E7-AC08-378C9B0F6DC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Obdélník 2"/>
          <p:cNvSpPr/>
          <p:nvPr/>
        </p:nvSpPr>
        <p:spPr>
          <a:xfrm>
            <a:off x="776536" y="332657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6 – Využití kapacit ZŠ</a:t>
            </a: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cs-CZ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</a:br>
            <a:endParaRPr kumimoji="0" lang="cs-CZ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cs-CZ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</a:br>
            <a:endParaRPr kumimoji="0" lang="cs-CZ" sz="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cs-CZ" sz="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</a:br>
            <a:endParaRPr kumimoji="0" lang="cs-CZ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1136576" y="1124734"/>
          <a:ext cx="7704855" cy="4536513"/>
        </p:xfrm>
        <a:graphic>
          <a:graphicData uri="http://schemas.openxmlformats.org/drawingml/2006/table">
            <a:tbl>
              <a:tblPr/>
              <a:tblGrid>
                <a:gridCol w="1728962"/>
                <a:gridCol w="1152641"/>
                <a:gridCol w="1152641"/>
                <a:gridCol w="1180084"/>
                <a:gridCol w="1268650"/>
                <a:gridCol w="1221877"/>
              </a:tblGrid>
              <a:tr h="2610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Srovnání kapacity s počtem dětí v ZŠ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školní rok 2009/2010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školní rok 2010/2011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434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žáků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využití kapacity v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žáků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cílová kapacita ZŠ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využití kapacity v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Barrandov, Chaplinova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Barrandov II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Drtinova *)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83%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Grafická **)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142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57%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Kořenského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Nepomucká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Podbělohorská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Radlická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U Santošky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Tyršova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Waldorfská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Weberova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Obrázek 7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136576" y="5733256"/>
            <a:ext cx="3310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*) </a:t>
            </a:r>
            <a:r>
              <a:rPr lang="cs-CZ" sz="800" dirty="0" err="1" smtClean="0"/>
              <a:t>Drtinova</a:t>
            </a:r>
            <a:r>
              <a:rPr lang="cs-CZ" sz="800" dirty="0" smtClean="0"/>
              <a:t> 101 žáků § 38 Školského zákona kapacita počítána bez těchto žáků</a:t>
            </a:r>
          </a:p>
          <a:p>
            <a:r>
              <a:rPr lang="cs-CZ" sz="800" dirty="0" smtClean="0"/>
              <a:t>**)Grafická 109 žáků § 38 Školského zákona </a:t>
            </a:r>
            <a:r>
              <a:rPr lang="cs-CZ" sz="800" dirty="0" smtClean="0"/>
              <a:t>kapacita počítána bez těchto žáků</a:t>
            </a:r>
            <a:endParaRPr lang="cs-CZ" sz="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457ED-5A29-44E7-AC08-378C9B0F6DC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Obdélník 2"/>
          <p:cNvSpPr/>
          <p:nvPr/>
        </p:nvSpPr>
        <p:spPr>
          <a:xfrm>
            <a:off x="776536" y="332657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6 – Využití kapacit ZŠ – demograficky vývoj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96616" y="836708"/>
          <a:ext cx="6840760" cy="5040563"/>
        </p:xfrm>
        <a:graphic>
          <a:graphicData uri="http://schemas.openxmlformats.org/drawingml/2006/table">
            <a:tbl>
              <a:tblPr/>
              <a:tblGrid>
                <a:gridCol w="955757"/>
                <a:gridCol w="1783247"/>
                <a:gridCol w="1367573"/>
                <a:gridCol w="1366610"/>
                <a:gridCol w="1367573"/>
              </a:tblGrid>
              <a:tr h="520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Prognoza</a:t>
                      </a:r>
                      <a:endParaRPr lang="cs-CZ" sz="1000" dirty="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Varianta - počet dětí ve věku 6-15 let (skutečnost)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Rok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Kapacita ZŠ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Nízká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Střední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Vysoká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2012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 dirty="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59%</a:t>
                      </a:r>
                      <a:endParaRPr lang="cs-CZ" sz="1000" dirty="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2013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64%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67%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2014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2015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76%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2016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2017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76%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2018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86%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2019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2021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2022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2023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2024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2025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2026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67%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2027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65%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2028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64%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76%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86%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2029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75%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85%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2030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61%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83%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2031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2032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80%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2033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57%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2034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56%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2035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7 500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55%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66%</a:t>
                      </a:r>
                      <a:endParaRPr lang="cs-CZ" sz="100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77%</a:t>
                      </a:r>
                      <a:endParaRPr lang="cs-CZ" sz="1000" dirty="0">
                        <a:latin typeface="Times New Roman"/>
                        <a:ea typeface="Times New Roman"/>
                      </a:endParaRPr>
                    </a:p>
                  </a:txBody>
                  <a:tcPr marL="36847" marR="368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Obrázek 4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 bwMode="auto">
          <a:xfrm>
            <a:off x="3794125" y="6245225"/>
            <a:ext cx="23114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fld id="{0CB54FBD-DCCD-4141-920D-ABF7E514EE17}" type="slidenum">
              <a:rPr lang="en-US" sz="900" b="0">
                <a:latin typeface="+mn-lt"/>
                <a:cs typeface="+mn-cs"/>
              </a:rPr>
              <a:pPr algn="ctr" eaLnBrk="0" hangingPunct="0">
                <a:defRPr/>
              </a:pPr>
              <a:t>2</a:t>
            </a:fld>
            <a:endParaRPr lang="en-US" sz="900" b="0" dirty="0">
              <a:latin typeface="+mn-lt"/>
              <a:cs typeface="+mn-cs"/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533400" y="1052736"/>
            <a:ext cx="8596064" cy="504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90500" indent="-190500" eaLnBrk="0" hangingPunct="0">
              <a:spcBef>
                <a:spcPct val="50000"/>
              </a:spcBef>
            </a:pPr>
            <a:endParaRPr lang="cs-CZ" sz="1800" b="0" dirty="0">
              <a:latin typeface="Arial" charset="0"/>
            </a:endParaRPr>
          </a:p>
          <a:p>
            <a:pPr marL="190500" indent="-190500" eaLnBrk="0" hangingPunct="0">
              <a:spcBef>
                <a:spcPct val="50000"/>
              </a:spcBef>
              <a:buFont typeface="Arial" charset="0"/>
              <a:buChar char="•"/>
            </a:pPr>
            <a:endParaRPr lang="en-US" sz="1300" b="0" dirty="0">
              <a:latin typeface="Arial" charset="0"/>
            </a:endParaRPr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09600" y="152400"/>
            <a:ext cx="7915275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3579" tIns="46789" rIns="93579" bIns="46789" anchor="ctr"/>
          <a:lstStyle/>
          <a:p>
            <a:pPr eaLnBrk="0" hangingPunct="0">
              <a:lnSpc>
                <a:spcPct val="90000"/>
              </a:lnSpc>
            </a:pPr>
            <a:r>
              <a:rPr lang="en-US" sz="2000" b="0" i="1" dirty="0">
                <a:latin typeface="Arial" charset="0"/>
              </a:rPr>
              <a:t>1 </a:t>
            </a:r>
            <a:r>
              <a:rPr lang="en-US" sz="2000" b="0" i="1" dirty="0" smtClean="0">
                <a:latin typeface="Arial" charset="0"/>
              </a:rPr>
              <a:t>–</a:t>
            </a:r>
            <a:r>
              <a:rPr lang="cs-CZ" sz="2000" b="0" i="1" dirty="0" smtClean="0">
                <a:latin typeface="Arial" charset="0"/>
              </a:rPr>
              <a:t>Cíle analýzy</a:t>
            </a:r>
            <a:endParaRPr lang="en-US" sz="1500" i="1" dirty="0">
              <a:solidFill>
                <a:schemeClr val="accent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7F59D-68AD-4B37-B79C-D106150472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776536" y="1556792"/>
            <a:ext cx="88937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Zhodnotit míru efektivity využití příspěvku jednotlivými MŠ a ZŠ v Městské části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endParaRPr lang="cs-CZ" sz="1600" dirty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Vyhotovit </a:t>
            </a:r>
            <a:r>
              <a:rPr lang="cs-CZ" sz="1600" dirty="0" err="1" smtClean="0"/>
              <a:t>benchmark</a:t>
            </a:r>
            <a:r>
              <a:rPr lang="cs-CZ" sz="1600" dirty="0" smtClean="0"/>
              <a:t> list jednotlivých zařízení dle efektivity využití příspěvku </a:t>
            </a:r>
          </a:p>
          <a:p>
            <a:pPr>
              <a:buFont typeface="Arial" pitchFamily="34" charset="0"/>
              <a:buChar char="•"/>
            </a:pPr>
            <a:endParaRPr lang="cs-CZ" sz="1600" dirty="0"/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Nalézt synergické efekty při ekonomickém řízení MŠ a ZŠ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endParaRPr lang="cs-CZ" sz="1600" dirty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Zhodnotit míru využití majetku poskytnutého MŠ a ZŠ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endParaRPr lang="cs-CZ" sz="1600" dirty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Ověření využití kapacit  MŠ a ZŠ s doporučením na jejich optimalizaci s přihlédnutím na demografický vývoj 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endParaRPr lang="cs-CZ" dirty="0"/>
          </a:p>
        </p:txBody>
      </p:sp>
      <p:pic>
        <p:nvPicPr>
          <p:cNvPr id="8" name="Obrázek 7" descr="logo MČ Praha 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09600" y="152400"/>
            <a:ext cx="7915275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3579" tIns="46789" rIns="93579" bIns="46789" anchor="ctr"/>
          <a:lstStyle/>
          <a:p>
            <a:pPr eaLnBrk="0" hangingPunct="0">
              <a:lnSpc>
                <a:spcPct val="90000"/>
              </a:lnSpc>
            </a:pPr>
            <a:r>
              <a:rPr lang="cs-CZ" sz="2000" b="0" i="1" dirty="0">
                <a:latin typeface="Arial" charset="0"/>
              </a:rPr>
              <a:t>2</a:t>
            </a:r>
            <a:r>
              <a:rPr lang="en-US" sz="2000" b="0" i="1" dirty="0">
                <a:latin typeface="Arial" charset="0"/>
              </a:rPr>
              <a:t> –</a:t>
            </a:r>
            <a:r>
              <a:rPr lang="cs-CZ" sz="2000" b="0" i="1" dirty="0">
                <a:latin typeface="Arial" charset="0"/>
              </a:rPr>
              <a:t> </a:t>
            </a:r>
            <a:r>
              <a:rPr lang="cs-CZ" sz="2000" b="0" i="1" dirty="0" smtClean="0">
                <a:latin typeface="Arial" charset="0"/>
              </a:rPr>
              <a:t>Příspěvky MŠ v TCZK</a:t>
            </a:r>
          </a:p>
          <a:p>
            <a:pPr eaLnBrk="0" hangingPunct="0">
              <a:lnSpc>
                <a:spcPct val="90000"/>
              </a:lnSpc>
            </a:pPr>
            <a:endParaRPr lang="en-US" sz="1500" i="1" dirty="0">
              <a:solidFill>
                <a:schemeClr val="accent1"/>
              </a:solidFill>
            </a:endParaRP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488504" y="1052736"/>
          <a:ext cx="3888431" cy="3888426"/>
        </p:xfrm>
        <a:graphic>
          <a:graphicData uri="http://schemas.openxmlformats.org/drawingml/2006/table">
            <a:tbl>
              <a:tblPr/>
              <a:tblGrid>
                <a:gridCol w="1473483"/>
                <a:gridCol w="1213342"/>
                <a:gridCol w="1201606"/>
              </a:tblGrid>
              <a:tr h="437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Poskytnutý příspěvek 2010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Poskytnutý příspěvek </a:t>
                      </a:r>
                      <a:r>
                        <a:rPr lang="cs-CZ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2011 *)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Beníškové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1 544,70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cs-CZ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825,20/ 2 400,00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Hlubočepská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1 100,50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1 172,30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Kroupova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736,10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1 021,60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Kudrnova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1 425,80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1 838,40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Kurandové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1 439,30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1 519,20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Lohniského</a:t>
                      </a: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830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1 347,00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1 436,50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Lohniského</a:t>
                      </a: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851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1 705,00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1 476,10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Nad Palatou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1 737,50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1 754,90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Náměstí 14. října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1 054,60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1 131,80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Peroutkova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1 352,00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1 439,60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Peškova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1 339,50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1 729,30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Podbělohorská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1 272,10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1 205,40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Tréglova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1 489,30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1 548,80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Trojdílná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2 530,50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2 081,10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 Železničního mostu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1 122,30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1 151,60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21 196,20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23 331,80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4592960" y="1052737"/>
          <a:ext cx="4896544" cy="3897279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086430"/>
                <a:gridCol w="588863"/>
                <a:gridCol w="489452"/>
                <a:gridCol w="790730"/>
                <a:gridCol w="970281"/>
                <a:gridCol w="970788"/>
              </a:tblGrid>
              <a:tr h="679481">
                <a:tc>
                  <a:txBody>
                    <a:bodyPr/>
                    <a:lstStyle/>
                    <a:p>
                      <a:endParaRPr lang="cs-CZ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Počet dětí celkem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Počet </a:t>
                      </a:r>
                      <a:r>
                        <a:rPr lang="cs-CZ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dětí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Mimo </a:t>
                      </a:r>
                      <a:r>
                        <a:rPr lang="cs-CZ" sz="9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MěČ</a:t>
                      </a:r>
                      <a:r>
                        <a:rPr lang="cs-CZ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PHA 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Poměr dětí mimo </a:t>
                      </a:r>
                      <a:r>
                        <a:rPr lang="cs-CZ" sz="9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MěČ</a:t>
                      </a:r>
                      <a:r>
                        <a:rPr lang="cs-CZ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PHA </a:t>
                      </a:r>
                      <a:endParaRPr lang="cs-CZ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k celkovému počtu dětí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Poskytnutý příspěvek na 1 dítě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Poskytnutý příspěvek na cizí děti celkem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Beníškové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112/137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3,57%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25,23/17,5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100,90/70,00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Hlubočepská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4,76%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13,96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55,82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Kroupova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0,00%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18,24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Kudrnova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139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7,19%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13,23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132,26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Kurandové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5,36%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13,56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81,39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Lohniského 830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7,14%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12,83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102,61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Lohniského 851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103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2,91%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14,33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42,99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Nad Palatou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125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6,40%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14,04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112,31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Náměstí 14. října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4,46%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10,11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50,53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Peroutkova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2,68%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12,85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38,56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Peškova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109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6,42%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15,87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111,06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Podbělohorská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0,00%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10,76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0,00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Tréglova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6,17%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19,12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95,60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Trojdílná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0,87%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18,10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 Železničního mostu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11,61%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10,28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133,67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Průměr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106,4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5,13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-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14,83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71,72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5" name="Obrázek 4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  <p:sp>
        <p:nvSpPr>
          <p:cNvPr id="6" name="Zástupný symbol pro číslo snímku 8"/>
          <p:cNvSpPr>
            <a:spLocks noGrp="1"/>
          </p:cNvSpPr>
          <p:nvPr>
            <p:ph type="sldNum" sz="quarter" idx="10"/>
          </p:nvPr>
        </p:nvSpPr>
        <p:spPr>
          <a:xfrm>
            <a:off x="3794125" y="6245225"/>
            <a:ext cx="2311400" cy="476250"/>
          </a:xfrm>
        </p:spPr>
        <p:txBody>
          <a:bodyPr/>
          <a:lstStyle/>
          <a:p>
            <a:pPr>
              <a:defRPr/>
            </a:pPr>
            <a:fld id="{08EFDC76-9529-4120-9186-2B872F3CA9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0512" y="5157192"/>
            <a:ext cx="23615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0" dirty="0" smtClean="0"/>
              <a:t>*) příspěvek poskytnutý na rok 2011 bez vyúčtování</a:t>
            </a:r>
            <a:endParaRPr lang="cs-CZ" sz="9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6"/>
          <p:cNvSpPr>
            <a:spLocks noChangeArrowheads="1"/>
          </p:cNvSpPr>
          <p:nvPr/>
        </p:nvSpPr>
        <p:spPr bwMode="auto">
          <a:xfrm>
            <a:off x="609600" y="228600"/>
            <a:ext cx="855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937" tIns="56147" rIns="102937" bIns="56147"/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2 </a:t>
            </a:r>
            <a:r>
              <a:rPr lang="cs-CZ" sz="2000" b="0" i="1" dirty="0">
                <a:solidFill>
                  <a:schemeClr val="tx2"/>
                </a:solidFill>
                <a:latin typeface="Arial" charset="0"/>
              </a:rPr>
              <a:t>– </a:t>
            </a:r>
            <a:r>
              <a:rPr lang="cs-CZ" sz="2000" b="0" i="1" dirty="0" smtClean="0">
                <a:latin typeface="Arial" charset="0"/>
              </a:rPr>
              <a:t>Příspěvky ZŠ v TCZK</a:t>
            </a:r>
            <a:endParaRPr lang="cs-CZ" sz="2000" b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24" name="Tabulka 23"/>
          <p:cNvGraphicFramePr>
            <a:graphicFrameLocks noGrp="1"/>
          </p:cNvGraphicFramePr>
          <p:nvPr/>
        </p:nvGraphicFramePr>
        <p:xfrm>
          <a:off x="272480" y="1412776"/>
          <a:ext cx="4279900" cy="2914650"/>
        </p:xfrm>
        <a:graphic>
          <a:graphicData uri="http://schemas.openxmlformats.org/drawingml/2006/table">
            <a:tbl>
              <a:tblPr/>
              <a:tblGrid>
                <a:gridCol w="1600200"/>
                <a:gridCol w="1295400"/>
                <a:gridCol w="1384300"/>
              </a:tblGrid>
              <a:tr h="3143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Poskytnutý příspěvek 2010</a:t>
                      </a: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Poskytnutý příspěvek </a:t>
                      </a:r>
                      <a:r>
                        <a:rPr lang="cs-CZ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2011*)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Chaplinova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11 917,00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11 917,00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Barrandov 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14 146,00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12 954,00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Drtinova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4 971,00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4 971,00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Grafická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6 160,00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6 744,00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Kořenského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2 716,00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2 606,00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Nepomucká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3 990,00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3 990,00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Podbělohorská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2 252,00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2 252,00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Radlická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4 112,00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4 009,00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 </a:t>
                      </a:r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Santošky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7 147,00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7 359,00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Tyršova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3 845,00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3 692,00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Walfdorská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3 054,00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Weberova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9 800,00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9 800,00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74 110,00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73 294,00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" name="Obrázek 4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  <p:sp>
        <p:nvSpPr>
          <p:cNvPr id="11" name="Zástupný symbol pro číslo snímku 8"/>
          <p:cNvSpPr>
            <a:spLocks noGrp="1"/>
          </p:cNvSpPr>
          <p:nvPr>
            <p:ph type="sldNum" sz="quarter" idx="10"/>
          </p:nvPr>
        </p:nvSpPr>
        <p:spPr>
          <a:xfrm>
            <a:off x="3794125" y="6245225"/>
            <a:ext cx="2311400" cy="476250"/>
          </a:xfrm>
        </p:spPr>
        <p:txBody>
          <a:bodyPr/>
          <a:lstStyle/>
          <a:p>
            <a:pPr>
              <a:defRPr/>
            </a:pPr>
            <a:fld id="{08EFDC76-9529-4120-9186-2B872F3CA9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4736977" y="1412777"/>
          <a:ext cx="4824534" cy="2896357"/>
        </p:xfrm>
        <a:graphic>
          <a:graphicData uri="http://schemas.openxmlformats.org/drawingml/2006/table">
            <a:tbl>
              <a:tblPr/>
              <a:tblGrid>
                <a:gridCol w="1142027"/>
                <a:gridCol w="602736"/>
                <a:gridCol w="803649"/>
                <a:gridCol w="708480"/>
                <a:gridCol w="814222"/>
                <a:gridCol w="753420"/>
              </a:tblGrid>
              <a:tr h="58784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dětí celkem</a:t>
                      </a: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Počet dětí mimo MěČ PHA 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% Dětí mimo MěČ PHA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Poskytnutý příspěvek na 1 dítě</a:t>
                      </a: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Poskytnutý příspěvek na cizí děti celkem</a:t>
                      </a:r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Chaplinova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Barrandov 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Drtinova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Grafická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Kořenského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Nepomucká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Podbělohorská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Radlická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 Santošky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Tyršova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Walfdorská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70,80%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Weberova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44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7 911,60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72480" y="4365104"/>
            <a:ext cx="23615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0" dirty="0" smtClean="0"/>
              <a:t>*) příspěvek poskytnutý na rok 2011 bez vyúčtování</a:t>
            </a:r>
            <a:endParaRPr lang="cs-CZ" sz="9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6"/>
          <p:cNvSpPr>
            <a:spLocks noChangeArrowheads="1"/>
          </p:cNvSpPr>
          <p:nvPr/>
        </p:nvSpPr>
        <p:spPr bwMode="auto">
          <a:xfrm>
            <a:off x="609600" y="228600"/>
            <a:ext cx="855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937" tIns="56147" rIns="102937" bIns="56147"/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3 </a:t>
            </a:r>
            <a:r>
              <a:rPr lang="cs-CZ" sz="2000" b="0" i="1" dirty="0">
                <a:solidFill>
                  <a:schemeClr val="tx2"/>
                </a:solidFill>
                <a:latin typeface="Arial" charset="0"/>
              </a:rPr>
              <a:t>– </a:t>
            </a:r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Závěry analýzy</a:t>
            </a:r>
          </a:p>
          <a:p>
            <a:pPr defTabSz="936625" eaLnBrk="0" hangingPunct="0"/>
            <a:endParaRPr lang="cs-CZ" sz="20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76536" y="1124744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800" dirty="0" smtClean="0"/>
              <a:t>Nutnost lepšího nastavení </a:t>
            </a:r>
            <a:r>
              <a:rPr lang="cs-CZ" sz="1800" dirty="0" smtClean="0"/>
              <a:t>ekonomických pravidel ( směrnic, osnov, rozpočtů </a:t>
            </a:r>
            <a:r>
              <a:rPr lang="cs-CZ" sz="1800" dirty="0" err="1" smtClean="0"/>
              <a:t>atd</a:t>
            </a:r>
            <a:r>
              <a:rPr lang="cs-CZ" sz="1800" dirty="0" smtClean="0"/>
              <a:t>)</a:t>
            </a:r>
          </a:p>
          <a:p>
            <a:endParaRPr lang="cs-CZ" sz="1800" dirty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Nedostatečné a nesystematické využití SW </a:t>
            </a:r>
            <a:r>
              <a:rPr lang="cs-CZ" sz="1800" dirty="0" err="1" smtClean="0"/>
              <a:t>Gordic</a:t>
            </a:r>
            <a:r>
              <a:rPr lang="cs-CZ" sz="1800" dirty="0" smtClean="0"/>
              <a:t> pro ekonomické řízení MŠ a ZŠ</a:t>
            </a:r>
          </a:p>
          <a:p>
            <a:endParaRPr lang="cs-CZ" sz="1800" dirty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Změna </a:t>
            </a:r>
            <a:r>
              <a:rPr lang="cs-CZ" sz="1800" dirty="0" smtClean="0"/>
              <a:t>řízení školství </a:t>
            </a:r>
            <a:r>
              <a:rPr lang="cs-CZ" sz="1800" dirty="0" smtClean="0"/>
              <a:t>- jako </a:t>
            </a:r>
            <a:r>
              <a:rPr lang="cs-CZ" sz="1800" dirty="0" smtClean="0"/>
              <a:t>jednoho ekonomického </a:t>
            </a:r>
            <a:r>
              <a:rPr lang="cs-CZ" sz="1800" dirty="0" smtClean="0"/>
              <a:t>celku s využitím </a:t>
            </a:r>
            <a:r>
              <a:rPr lang="cs-CZ" sz="1800" dirty="0" smtClean="0"/>
              <a:t>synergických efektů</a:t>
            </a:r>
          </a:p>
          <a:p>
            <a:endParaRPr lang="cs-CZ" sz="1800" dirty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Neoptimální využívání majetku vzhledem k využití skutečných kapacit u ZŠ, kde je současné průměrné využití kapacit 55% a s přihlédnutím k demografickému vývoji ne vyšší , než 65%.</a:t>
            </a:r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Možné zrušení až dvou ZŠ ( </a:t>
            </a:r>
            <a:r>
              <a:rPr lang="cs-CZ" sz="1800" dirty="0" err="1" smtClean="0"/>
              <a:t>Walfdorská</a:t>
            </a:r>
            <a:r>
              <a:rPr lang="cs-CZ" sz="1800" dirty="0" smtClean="0"/>
              <a:t> + jedna dle dalších možností)</a:t>
            </a:r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Optimální využití kapacit MŠ na 100% s přihlédnutím k demografickému vývoji bude nutné kapacity spíše posilovat.</a:t>
            </a:r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r>
              <a:rPr lang="cs-CZ" sz="1800" dirty="0" smtClean="0"/>
              <a:t>   </a:t>
            </a:r>
            <a:endParaRPr lang="cs-CZ" sz="1800" dirty="0"/>
          </a:p>
        </p:txBody>
      </p:sp>
      <p:pic>
        <p:nvPicPr>
          <p:cNvPr id="4" name="Obrázek 3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  <p:sp>
        <p:nvSpPr>
          <p:cNvPr id="5" name="Zástupný symbol pro číslo snímku 8"/>
          <p:cNvSpPr>
            <a:spLocks noGrp="1"/>
          </p:cNvSpPr>
          <p:nvPr>
            <p:ph type="sldNum" sz="quarter" idx="10"/>
          </p:nvPr>
        </p:nvSpPr>
        <p:spPr>
          <a:xfrm>
            <a:off x="3794125" y="6245225"/>
            <a:ext cx="2311400" cy="476250"/>
          </a:xfrm>
        </p:spPr>
        <p:txBody>
          <a:bodyPr/>
          <a:lstStyle/>
          <a:p>
            <a:pPr>
              <a:defRPr/>
            </a:pPr>
            <a:fld id="{08EFDC76-9529-4120-9186-2B872F3CA9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457ED-5A29-44E7-AC08-378C9B0F6DC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136576" y="1124744"/>
          <a:ext cx="4896545" cy="4320477"/>
        </p:xfrm>
        <a:graphic>
          <a:graphicData uri="http://schemas.openxmlformats.org/drawingml/2006/table">
            <a:tbl>
              <a:tblPr/>
              <a:tblGrid>
                <a:gridCol w="2366806"/>
                <a:gridCol w="823237"/>
                <a:gridCol w="823237"/>
                <a:gridCol w="883265"/>
              </a:tblGrid>
              <a:tr h="592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latin typeface="Arial"/>
                          <a:ea typeface="Times New Roman"/>
                        </a:rPr>
                        <a:t>Základní             škola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žáků k 30.9.2011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Užitná plocha v m2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m2/1žáka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Barrandov, </a:t>
                      </a:r>
                      <a:r>
                        <a:rPr lang="cs-CZ" sz="11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Chaplinova</a:t>
                      </a:r>
                      <a:r>
                        <a:rPr lang="cs-CZ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*)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678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12 238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18,05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Barrandov </a:t>
                      </a:r>
                      <a:r>
                        <a:rPr lang="cs-CZ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II *)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670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13 061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19,49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Drtinova 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541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4 626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8,55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Grafická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142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1 751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12,33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Kořenského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130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2 933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22,56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Nepomucká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372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4 066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10,93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Podbělohorská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191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1 427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7,47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Radlická 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157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2 639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16,81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 Santošky 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349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6 510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18,65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 Tyršovy školy 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250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2 984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11,94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Waldorfská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226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1 498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6,63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Weberova *)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313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>
                          <a:latin typeface="Arial"/>
                          <a:ea typeface="Times New Roman"/>
                        </a:rPr>
                        <a:t>6 360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20,32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</a:rPr>
                        <a:t>CELKEM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</a:rPr>
                        <a:t>4 163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</a:rPr>
                        <a:t>63 616</a:t>
                      </a:r>
                      <a:endParaRPr lang="cs-CZ" sz="12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4" name="Elipsa 3"/>
          <p:cNvSpPr/>
          <p:nvPr/>
        </p:nvSpPr>
        <p:spPr bwMode="auto">
          <a:xfrm>
            <a:off x="5313040" y="1700808"/>
            <a:ext cx="914400" cy="36004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5" name="Přímá spojovací šipka 4"/>
          <p:cNvCxnSpPr>
            <a:endCxn id="6" idx="0"/>
          </p:cNvCxnSpPr>
          <p:nvPr/>
        </p:nvCxnSpPr>
        <p:spPr bwMode="auto">
          <a:xfrm>
            <a:off x="6177136" y="1880828"/>
            <a:ext cx="1608138" cy="468052"/>
          </a:xfrm>
          <a:prstGeom prst="straightConnector1">
            <a:avLst/>
          </a:pr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ovéPole 5"/>
          <p:cNvSpPr txBox="1"/>
          <p:nvPr/>
        </p:nvSpPr>
        <p:spPr>
          <a:xfrm>
            <a:off x="6537176" y="2348880"/>
            <a:ext cx="2496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Norma na jednoho studenta je 1,65 m2</a:t>
            </a:r>
          </a:p>
        </p:txBody>
      </p:sp>
      <p:sp>
        <p:nvSpPr>
          <p:cNvPr id="7" name="Obdélník 6"/>
          <p:cNvSpPr/>
          <p:nvPr/>
        </p:nvSpPr>
        <p:spPr>
          <a:xfrm>
            <a:off x="776536" y="260648"/>
            <a:ext cx="3155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3 – Využití nemovitostí ZŠ</a:t>
            </a:r>
          </a:p>
        </p:txBody>
      </p:sp>
      <p:pic>
        <p:nvPicPr>
          <p:cNvPr id="8" name="Obrázek 7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136576" y="5517232"/>
            <a:ext cx="36792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0" dirty="0" smtClean="0"/>
              <a:t>*) školy sídlištního typu již projektované s výrazným nevyužitím společných prostor </a:t>
            </a:r>
            <a:endParaRPr lang="cs-CZ" sz="9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6"/>
          <p:cNvSpPr>
            <a:spLocks noChangeArrowheads="1"/>
          </p:cNvSpPr>
          <p:nvPr/>
        </p:nvSpPr>
        <p:spPr bwMode="auto">
          <a:xfrm>
            <a:off x="609600" y="228600"/>
            <a:ext cx="855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937" tIns="56147" rIns="102937" bIns="56147"/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4 </a:t>
            </a:r>
            <a:r>
              <a:rPr lang="cs-CZ" sz="2000" b="0" i="1" dirty="0">
                <a:solidFill>
                  <a:schemeClr val="tx2"/>
                </a:solidFill>
                <a:latin typeface="Arial" charset="0"/>
              </a:rPr>
              <a:t>– </a:t>
            </a:r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Výpočet synergických efektů přes nejlepší cenu</a:t>
            </a:r>
          </a:p>
          <a:p>
            <a:pPr defTabSz="936625" eaLnBrk="0" hangingPunct="0"/>
            <a:endParaRPr lang="cs-CZ" sz="2000" b="0" i="1" dirty="0">
              <a:solidFill>
                <a:schemeClr val="tx2"/>
              </a:solidFill>
              <a:latin typeface="Arial" charset="0"/>
            </a:endParaRPr>
          </a:p>
          <a:p>
            <a:pPr defTabSz="936625" eaLnBrk="0" hangingPunct="0"/>
            <a:endParaRPr lang="cs-CZ" sz="20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04528" y="1196752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Jak u MŠ i ZŠ dochází k jasné koncentraci dodavatelů bez  toho, že by s nimi bylo jednáno jednotně </a:t>
            </a:r>
          </a:p>
          <a:p>
            <a:endParaRPr lang="cs-CZ" sz="1400" dirty="0"/>
          </a:p>
          <a:p>
            <a:r>
              <a:rPr lang="cs-CZ" sz="1400" dirty="0" smtClean="0"/>
              <a:t>Největší možné úspory lze dosáhnout u následujících druhů nákladů:</a:t>
            </a:r>
          </a:p>
          <a:p>
            <a:endParaRPr lang="cs-CZ" sz="1400" dirty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energií  ( nové tendry možná za účasti všech organizací Městské části, použití nových technologií jako výměna světelných zdrojů </a:t>
            </a:r>
            <a:r>
              <a:rPr lang="cs-CZ" sz="1400" dirty="0" err="1" smtClean="0"/>
              <a:t>atd</a:t>
            </a:r>
            <a:r>
              <a:rPr lang="cs-CZ" sz="14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cs-CZ" sz="1400" dirty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telekomunikačních služeb ( sjednocení operátorů , nové tendry za možné účasti všech organizací Městské části)</a:t>
            </a:r>
          </a:p>
          <a:p>
            <a:pPr>
              <a:buFont typeface="Arial" pitchFamily="34" charset="0"/>
              <a:buChar char="•"/>
            </a:pPr>
            <a:endParaRPr lang="cs-CZ" sz="1400" dirty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potravin a centralizace školních jídelen </a:t>
            </a:r>
          </a:p>
          <a:p>
            <a:pPr>
              <a:buFont typeface="Arial" pitchFamily="34" charset="0"/>
              <a:buChar char="•"/>
            </a:pPr>
            <a:endParaRPr lang="cs-CZ" sz="1400" dirty="0"/>
          </a:p>
          <a:p>
            <a:pPr>
              <a:buFont typeface="Arial" pitchFamily="34" charset="0"/>
              <a:buChar char="•"/>
            </a:pPr>
            <a:r>
              <a:rPr lang="cs-CZ" sz="1400" dirty="0"/>
              <a:t>ú</a:t>
            </a:r>
            <a:r>
              <a:rPr lang="cs-CZ" sz="1400" dirty="0" smtClean="0"/>
              <a:t>četních a mzdových služeb ( v současné době více poskytovatelů, různé kvality celková cena cca 5 mil Kč)</a:t>
            </a:r>
          </a:p>
          <a:p>
            <a:pPr>
              <a:buFont typeface="Arial" pitchFamily="34" charset="0"/>
              <a:buChar char="•"/>
            </a:pPr>
            <a:endParaRPr lang="cs-CZ" sz="1400" dirty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nákupu materiálu ( centralizace vyjednání obchodních podmínek a cen)</a:t>
            </a:r>
          </a:p>
          <a:p>
            <a:pPr>
              <a:buFont typeface="Arial" pitchFamily="34" charset="0"/>
              <a:buChar char="•"/>
            </a:pPr>
            <a:endParaRPr lang="cs-CZ" sz="1400" dirty="0" smtClean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revizí a bezpečnosti práce s přihlédnutím k novým trendům v ergonomii  </a:t>
            </a:r>
          </a:p>
          <a:p>
            <a:endParaRPr lang="cs-CZ" sz="1400" dirty="0"/>
          </a:p>
          <a:p>
            <a:endParaRPr lang="cs-CZ" sz="1400" dirty="0" smtClean="0"/>
          </a:p>
          <a:p>
            <a:r>
              <a:rPr lang="cs-CZ" sz="1400" dirty="0" smtClean="0"/>
              <a:t>Výpočtem úspor přes nejlepší dosaženou cenu, tak je uvedeno detailně v naší zprávě  je možné uspořit až 15 miliónů korun ročně.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  <p:sp>
        <p:nvSpPr>
          <p:cNvPr id="5" name="Zástupný symbol pro číslo snímku 8"/>
          <p:cNvSpPr>
            <a:spLocks noGrp="1"/>
          </p:cNvSpPr>
          <p:nvPr>
            <p:ph type="sldNum" sz="quarter" idx="10"/>
          </p:nvPr>
        </p:nvSpPr>
        <p:spPr>
          <a:xfrm>
            <a:off x="3794125" y="6245225"/>
            <a:ext cx="2311400" cy="476250"/>
          </a:xfrm>
        </p:spPr>
        <p:txBody>
          <a:bodyPr/>
          <a:lstStyle/>
          <a:p>
            <a:pPr>
              <a:defRPr/>
            </a:pPr>
            <a:fld id="{08EFDC76-9529-4120-9186-2B872F3CA99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E81D37-475D-4087-8F91-872FC3FA54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195" name="Rectangle 46"/>
          <p:cNvSpPr>
            <a:spLocks noChangeArrowheads="1"/>
          </p:cNvSpPr>
          <p:nvPr/>
        </p:nvSpPr>
        <p:spPr bwMode="auto">
          <a:xfrm>
            <a:off x="609600" y="228600"/>
            <a:ext cx="855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937" tIns="56147" rIns="102937" bIns="56147"/>
          <a:lstStyle/>
          <a:p>
            <a:pPr defTabSz="936625" eaLnBrk="0" hangingPunct="0"/>
            <a:r>
              <a:rPr lang="cs-CZ" sz="2000" b="0" dirty="0" smtClean="0">
                <a:solidFill>
                  <a:schemeClr val="tx2"/>
                </a:solidFill>
                <a:latin typeface="Arial" charset="0"/>
              </a:rPr>
              <a:t>Příklady matice dodavatelů</a:t>
            </a:r>
            <a:endParaRPr lang="cs-CZ" sz="2000" b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92560" y="1196752"/>
          <a:ext cx="7920877" cy="2016227"/>
        </p:xfrm>
        <a:graphic>
          <a:graphicData uri="http://schemas.openxmlformats.org/drawingml/2006/table">
            <a:tbl>
              <a:tblPr/>
              <a:tblGrid>
                <a:gridCol w="1821315"/>
                <a:gridCol w="380677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  <a:gridCol w="381259"/>
              </a:tblGrid>
              <a:tr h="746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Beníškové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Hlubočepská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Kroupova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Kudrnova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Kurandové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Lohniského 830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Lohniského 851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Nad Palatou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Náměstí 14. Října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Peroutkova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Peškova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Podbělohorská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Tréglova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Trojdílná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 Železničního mostu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výskytů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ALIMPEX FOOD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Appetito - Šnajdr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Gorgl Jiří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KBJ Velkoobchody s.r.o.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KOMPEK spol. s r.o.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MARKO - FRUIT, s.r.o.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NOWACO Czech Republic, s.r.o.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UNITED BAKERIES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979" marR="339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92561" y="13407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Matice dodavatelů materiál MŠ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992560" y="3356994"/>
          <a:ext cx="7920878" cy="2736302"/>
        </p:xfrm>
        <a:graphic>
          <a:graphicData uri="http://schemas.openxmlformats.org/drawingml/2006/table">
            <a:tbl>
              <a:tblPr/>
              <a:tblGrid>
                <a:gridCol w="1315591"/>
                <a:gridCol w="1315591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  <a:gridCol w="330606"/>
              </a:tblGrid>
              <a:tr h="9108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Beníškové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Hlubočepská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Kroupova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Kudrnova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Kurandové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Lohniského 830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Lohniského</a:t>
                      </a:r>
                      <a:r>
                        <a:rPr lang="cs-CZ" sz="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85X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latin typeface="Arial"/>
                          <a:ea typeface="Times New Roman"/>
                        </a:rPr>
                        <a:t>Nad Palatou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Náměstí X4. října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Peroutkova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Peškova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latin typeface="Arial"/>
                          <a:ea typeface="Times New Roman"/>
                        </a:rPr>
                        <a:t>Podbělohorská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Tréglova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Trojdílná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 Železničního mostu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výskytů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072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elektrická energie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Pražská energetika,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CENTROPOL ENERGY,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8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teplo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Pražská teplárenská,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KOMTERM,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ENGEN, s.r.o.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2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plyn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Pražská plynárenská,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LAMA INVESTMENTS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800">
                        <a:latin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voda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Pražské vodovody a kanalizace, a.s.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5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x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5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15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4319" marR="343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52600" y="3717032"/>
            <a:ext cx="1992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Matice dodavatelů energie MŠ</a:t>
            </a:r>
            <a:endParaRPr lang="cs-CZ" dirty="0"/>
          </a:p>
        </p:txBody>
      </p:sp>
      <p:pic>
        <p:nvPicPr>
          <p:cNvPr id="9" name="Obrázek 8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457ED-5A29-44E7-AC08-378C9B0F6DC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Rectangle 46"/>
          <p:cNvSpPr>
            <a:spLocks noChangeArrowheads="1"/>
          </p:cNvSpPr>
          <p:nvPr/>
        </p:nvSpPr>
        <p:spPr bwMode="auto">
          <a:xfrm>
            <a:off x="609600" y="228600"/>
            <a:ext cx="8555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937" tIns="56147" rIns="102937" bIns="56147"/>
          <a:lstStyle/>
          <a:p>
            <a:pPr defTabSz="936625" eaLnBrk="0" hangingPunct="0"/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5 </a:t>
            </a:r>
            <a:r>
              <a:rPr lang="cs-CZ" sz="2000" b="0" i="1" dirty="0">
                <a:solidFill>
                  <a:schemeClr val="tx2"/>
                </a:solidFill>
                <a:latin typeface="Arial" charset="0"/>
              </a:rPr>
              <a:t>– </a:t>
            </a:r>
            <a:r>
              <a:rPr lang="cs-CZ" sz="2000" b="0" i="1" dirty="0" smtClean="0">
                <a:solidFill>
                  <a:schemeClr val="tx2"/>
                </a:solidFill>
                <a:latin typeface="Arial" charset="0"/>
              </a:rPr>
              <a:t>Využití kapacit MŠ</a:t>
            </a:r>
          </a:p>
          <a:p>
            <a:pPr defTabSz="936625" eaLnBrk="0" hangingPunct="0"/>
            <a:endParaRPr lang="cs-CZ" sz="2000" b="0" i="1" dirty="0">
              <a:solidFill>
                <a:schemeClr val="tx2"/>
              </a:solidFill>
              <a:latin typeface="Arial" charset="0"/>
            </a:endParaRPr>
          </a:p>
          <a:p>
            <a:pPr defTabSz="936625" eaLnBrk="0" hangingPunct="0"/>
            <a:endParaRPr lang="cs-CZ" sz="2000" b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04528" y="1196747"/>
          <a:ext cx="8424936" cy="3612620"/>
        </p:xfrm>
        <a:graphic>
          <a:graphicData uri="http://schemas.openxmlformats.org/drawingml/2006/table">
            <a:tbl>
              <a:tblPr/>
              <a:tblGrid>
                <a:gridCol w="1299708"/>
                <a:gridCol w="593769"/>
                <a:gridCol w="593769"/>
                <a:gridCol w="593769"/>
                <a:gridCol w="593769"/>
                <a:gridCol w="593769"/>
                <a:gridCol w="593769"/>
                <a:gridCol w="593769"/>
                <a:gridCol w="593769"/>
                <a:gridCol w="593769"/>
                <a:gridCol w="593769"/>
                <a:gridCol w="593769"/>
                <a:gridCol w="593769"/>
              </a:tblGrid>
              <a:tr h="18766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Srovnání kapacity s počtem dětí v MŠ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Školní rok 2009/2010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Školní rok 2010/2011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Školní rok 2011/2012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862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dětí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tříd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Cílová kapacita MŠ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Využití kapacity v 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dětí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tříd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Cílová kapacita MŠ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Využití kapacity v 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dětí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Počet tříd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Cílová kapacita MŠ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Využití kapacity v 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Beníškové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137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137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Hlubočepská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93%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93%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93%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Kroupova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Kudrnova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139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99%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139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99%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Kurandové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Lohniského 830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Lohniského 851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97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Arial"/>
                          <a:ea typeface="Times New Roman"/>
                        </a:rPr>
                        <a:t>Nad Palatou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137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91%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Náměstí 14. října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Peroutkova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Peškova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109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109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140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140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140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Arial"/>
                          <a:ea typeface="Times New Roman"/>
                        </a:rPr>
                        <a:t>Podbělohorská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Tréglova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81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Trojdílná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70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115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U Železničního mostu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112</a:t>
                      </a:r>
                      <a:endParaRPr lang="cs-CZ" sz="90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cs-CZ" sz="900" dirty="0">
                        <a:latin typeface="Times New Roman"/>
                        <a:ea typeface="Times New Roman"/>
                      </a:endParaRPr>
                    </a:p>
                  </a:txBody>
                  <a:tcPr marL="33462" marR="33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260648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6" name="Obrázek 5" descr="logo MČ Praha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6021288"/>
            <a:ext cx="432048" cy="6608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79.375"/>
  <p:tag name="LLEFT" val=" 54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151.375"/>
  <p:tag name="LLEFT" val=" 54.8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TOP" val=" 64"/>
  <p:tag name="LLEFT" val=" 58.8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PORTTITLE" val="True"/>
  <p:tag name="FOOTERFILEFULLNAME" val="Project Franc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GINATION" val="50"/>
</p:tagLst>
</file>

<file path=ppt/theme/theme1.xml><?xml version="1.0" encoding="utf-8"?>
<a:theme xmlns:a="http://schemas.openxmlformats.org/drawingml/2006/main" name="Ts-intl">
  <a:themeElements>
    <a:clrScheme name="Ts-int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s-int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Ts-int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-int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-int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-int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-int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-int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-int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Office\Templates\Ts-intl.pot</Template>
  <TotalTime>44818</TotalTime>
  <Words>2178</Words>
  <Application>Microsoft Office PowerPoint</Application>
  <PresentationFormat>A4 (210 x 297 mm)</PresentationFormat>
  <Paragraphs>1332</Paragraphs>
  <Slides>12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Ts-intl</vt:lpstr>
      <vt:lpstr>dokument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A-4 Design Template</dc:subject>
  <dc:creator>857610</dc:creator>
  <cp:lastModifiedBy>Jan Šuma</cp:lastModifiedBy>
  <cp:revision>1471</cp:revision>
  <cp:lastPrinted>2008-09-16T08:15:41Z</cp:lastPrinted>
  <dcterms:created xsi:type="dcterms:W3CDTF">2002-03-11T14:27:38Z</dcterms:created>
  <dcterms:modified xsi:type="dcterms:W3CDTF">2012-04-02T12:12:54Z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March 28, 2001</vt:lpwstr>
  </property>
  <property fmtid="{D5CDD505-2E9C-101B-9397-08002B2CF9AE}" pid="3" name="Release">
    <vt:lpwstr>2.0 (Int'l)</vt:lpwstr>
  </property>
  <property fmtid="{D5CDD505-2E9C-101B-9397-08002B2CF9AE}" pid="4" name="UnnumberedSectionTitle">
    <vt:lpwstr>Deal Issues Business and Financial Review Points Clés pour la Transaction Revue Opérationnelle et Financière Annexe</vt:lpwstr>
  </property>
  <property fmtid="{D5CDD505-2E9C-101B-9397-08002B2CF9AE}" pid="5" name="ExecSumSlideTitle">
    <vt:lpwstr>Other Matters</vt:lpwstr>
  </property>
  <property fmtid="{D5CDD505-2E9C-101B-9397-08002B2CF9AE}" pid="6" name="TemplatePath">
    <vt:lpwstr>c:\TSTemp\</vt:lpwstr>
  </property>
  <property fmtid="{D5CDD505-2E9C-101B-9397-08002B2CF9AE}" pid="7" name="TOCMainTitle">
    <vt:lpwstr>Table of Contents</vt:lpwstr>
  </property>
  <property fmtid="{D5CDD505-2E9C-101B-9397-08002B2CF9AE}" pid="8" name="TOCHeadCol1">
    <vt:lpwstr>Section</vt:lpwstr>
  </property>
  <property fmtid="{D5CDD505-2E9C-101B-9397-08002B2CF9AE}" pid="9" name="TOCHeadCol2">
    <vt:lpwstr>Page</vt:lpwstr>
  </property>
  <property fmtid="{D5CDD505-2E9C-101B-9397-08002B2CF9AE}" pid="10" name="AppendixText">
    <vt:lpwstr>Appendi</vt:lpwstr>
  </property>
  <property fmtid="{D5CDD505-2E9C-101B-9397-08002B2CF9AE}" pid="11" name="DraftStamp">
    <vt:lpwstr>Draft</vt:lpwstr>
  </property>
</Properties>
</file>