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95" r:id="rId2"/>
    <p:sldId id="379" r:id="rId3"/>
    <p:sldId id="409" r:id="rId4"/>
    <p:sldId id="380" r:id="rId5"/>
    <p:sldId id="423" r:id="rId6"/>
    <p:sldId id="424" r:id="rId7"/>
    <p:sldId id="427" r:id="rId8"/>
    <p:sldId id="381" r:id="rId9"/>
    <p:sldId id="426" r:id="rId10"/>
    <p:sldId id="425" r:id="rId11"/>
    <p:sldId id="428" r:id="rId12"/>
    <p:sldId id="402" r:id="rId13"/>
    <p:sldId id="407" r:id="rId14"/>
    <p:sldId id="429" r:id="rId15"/>
    <p:sldId id="430" r:id="rId16"/>
    <p:sldId id="431" r:id="rId17"/>
    <p:sldId id="435" r:id="rId18"/>
    <p:sldId id="434" r:id="rId19"/>
    <p:sldId id="433" r:id="rId20"/>
    <p:sldId id="432" r:id="rId21"/>
    <p:sldId id="33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3300"/>
    <a:srgbClr val="FFCCFF"/>
    <a:srgbClr val="E9EDF4"/>
    <a:srgbClr val="E9EDF3"/>
    <a:srgbClr val="FF5050"/>
    <a:srgbClr val="FF9966"/>
    <a:srgbClr val="FF9900"/>
    <a:srgbClr val="FFFF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660"/>
  </p:normalViewPr>
  <p:slideViewPr>
    <p:cSldViewPr>
      <p:cViewPr>
        <p:scale>
          <a:sx n="70" d="100"/>
          <a:sy n="70" d="100"/>
        </p:scale>
        <p:origin x="-11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List_aplikace_Microsoft_Office_Excel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List_aplikace_Microsoft_Office_Excel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List_aplikace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List_aplikace_Microsoft_Office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List_aplikace_Microsoft_Office_Excel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List_aplikace_Microsoft_Office_Excel2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List_aplikace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List_aplikace_Microsoft_Office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386234660957386"/>
          <c:y val="0.22804263726619567"/>
          <c:w val="0.51430441435124508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1- velmi dobré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1.61</c:v>
                </c:pt>
                <c:pt idx="1">
                  <c:v>4.18</c:v>
                </c:pt>
                <c:pt idx="2">
                  <c:v>11.58</c:v>
                </c:pt>
                <c:pt idx="3">
                  <c:v>14.79</c:v>
                </c:pt>
                <c:pt idx="4">
                  <c:v>12.219999999999999</c:v>
                </c:pt>
                <c:pt idx="5">
                  <c:v>5.79</c:v>
                </c:pt>
                <c:pt idx="6">
                  <c:v>2.8899999999999997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 spíše dobré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9.65</c:v>
                </c:pt>
                <c:pt idx="1">
                  <c:v>25.4</c:v>
                </c:pt>
                <c:pt idx="2">
                  <c:v>32.480000000000004</c:v>
                </c:pt>
                <c:pt idx="3">
                  <c:v>42.44</c:v>
                </c:pt>
                <c:pt idx="4">
                  <c:v>33.760000000000005</c:v>
                </c:pt>
                <c:pt idx="5">
                  <c:v>18.97</c:v>
                </c:pt>
                <c:pt idx="6">
                  <c:v>19.939999999999998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 průměrné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0</c:formatCode>
                <c:ptCount val="7"/>
                <c:pt idx="0">
                  <c:v>42.120000000000005</c:v>
                </c:pt>
                <c:pt idx="1">
                  <c:v>30.87</c:v>
                </c:pt>
                <c:pt idx="2">
                  <c:v>22.830000000000002</c:v>
                </c:pt>
                <c:pt idx="3">
                  <c:v>18.329999999999995</c:v>
                </c:pt>
                <c:pt idx="4">
                  <c:v>16.399999999999999</c:v>
                </c:pt>
                <c:pt idx="5">
                  <c:v>28.3</c:v>
                </c:pt>
                <c:pt idx="6">
                  <c:v>32.15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4- spíše špatné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0</c:formatCode>
                <c:ptCount val="7"/>
                <c:pt idx="0">
                  <c:v>32.480000000000004</c:v>
                </c:pt>
                <c:pt idx="1">
                  <c:v>13.83</c:v>
                </c:pt>
                <c:pt idx="2">
                  <c:v>3.54</c:v>
                </c:pt>
                <c:pt idx="3">
                  <c:v>8.0400000000000009</c:v>
                </c:pt>
                <c:pt idx="4">
                  <c:v>2.8899999999999997</c:v>
                </c:pt>
                <c:pt idx="5">
                  <c:v>13.83</c:v>
                </c:pt>
                <c:pt idx="6">
                  <c:v>8.3600000000000012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5- velmi špatné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0</c:formatCode>
                <c:ptCount val="7"/>
                <c:pt idx="0">
                  <c:v>11.25</c:v>
                </c:pt>
                <c:pt idx="1">
                  <c:v>4.18</c:v>
                </c:pt>
                <c:pt idx="2">
                  <c:v>0.96000000000000008</c:v>
                </c:pt>
                <c:pt idx="3">
                  <c:v>2.57</c:v>
                </c:pt>
                <c:pt idx="4">
                  <c:v>0.96000000000000008</c:v>
                </c:pt>
                <c:pt idx="5">
                  <c:v>4.5</c:v>
                </c:pt>
                <c:pt idx="6">
                  <c:v>4.8199999999999994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 algn="ctr">
                  <a:defRPr lang="en-US" sz="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Sheet1!$G$2:$G$8</c:f>
              <c:numCache>
                <c:formatCode>0</c:formatCode>
                <c:ptCount val="7"/>
                <c:pt idx="0">
                  <c:v>2.8899999999999997</c:v>
                </c:pt>
                <c:pt idx="1">
                  <c:v>21.54</c:v>
                </c:pt>
                <c:pt idx="2">
                  <c:v>28.62</c:v>
                </c:pt>
                <c:pt idx="3">
                  <c:v>13.83</c:v>
                </c:pt>
                <c:pt idx="4">
                  <c:v>33.760000000000005</c:v>
                </c:pt>
                <c:pt idx="5">
                  <c:v>28.62</c:v>
                </c:pt>
                <c:pt idx="6">
                  <c:v>31.830000000000002</c:v>
                </c:pt>
              </c:numCache>
            </c:numRef>
          </c:val>
        </c:ser>
        <c:dLbls/>
        <c:shape val="cylinder"/>
        <c:axId val="105217024"/>
        <c:axId val="105235200"/>
        <c:axId val="0"/>
      </c:bar3DChart>
      <c:catAx>
        <c:axId val="105217024"/>
        <c:scaling>
          <c:orientation val="maxMin"/>
        </c:scaling>
        <c:axPos val="l"/>
        <c:numFmt formatCode="General" sourceLinked="1"/>
        <c:majorTickMark val="none"/>
        <c:tickLblPos val="nextTo"/>
        <c:crossAx val="105235200"/>
        <c:crosses val="autoZero"/>
        <c:auto val="1"/>
        <c:lblAlgn val="ctr"/>
        <c:lblOffset val="100"/>
      </c:catAx>
      <c:valAx>
        <c:axId val="105235200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5217024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1.5132373430831608E-2"/>
          <c:y val="1.4867483859818049E-2"/>
          <c:w val="0.97734255996911457"/>
          <c:h val="9.9489563163390499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7783675461147147"/>
          <c:h val="0.5399078661207531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1- velmi pěkný</c:v>
                </c:pt>
                <c:pt idx="1">
                  <c:v>2- spíše pěkný</c:v>
                </c:pt>
                <c:pt idx="2">
                  <c:v>3- ani pěkný ani ošklivý</c:v>
                </c:pt>
                <c:pt idx="3">
                  <c:v>4- spíše ošklivý</c:v>
                </c:pt>
                <c:pt idx="4">
                  <c:v>5- velmi ošklivý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2.0761245674740487</c:v>
                </c:pt>
                <c:pt idx="1">
                  <c:v>6.9204152249134943</c:v>
                </c:pt>
                <c:pt idx="2">
                  <c:v>19.031141868512115</c:v>
                </c:pt>
                <c:pt idx="3">
                  <c:v>23.875432525951553</c:v>
                </c:pt>
                <c:pt idx="4">
                  <c:v>48.096885813148788</c:v>
                </c:pt>
              </c:numCache>
            </c:numRef>
          </c:val>
        </c:ser>
        <c:dLbls/>
        <c:shape val="cylinder"/>
        <c:axId val="131142784"/>
        <c:axId val="131144320"/>
        <c:axId val="0"/>
      </c:bar3DChart>
      <c:catAx>
        <c:axId val="13114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200" b="1"/>
            </a:pPr>
            <a:endParaRPr lang="cs-CZ"/>
          </a:p>
        </c:txPr>
        <c:crossAx val="131144320"/>
        <c:crosses val="autoZero"/>
        <c:auto val="1"/>
        <c:lblAlgn val="ctr"/>
        <c:lblOffset val="100"/>
      </c:catAx>
      <c:valAx>
        <c:axId val="131144320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31142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3292903237325614"/>
          <c:y val="3.0580026110637671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38881968583834736"/>
          <c:w val="0.86019654025157555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4.09</c:v>
                </c:pt>
              </c:numCache>
            </c:numRef>
          </c:val>
        </c:ser>
        <c:dLbls/>
        <c:shape val="cylinder"/>
        <c:axId val="133722112"/>
        <c:axId val="133723648"/>
        <c:axId val="0"/>
      </c:bar3DChart>
      <c:catAx>
        <c:axId val="133722112"/>
        <c:scaling>
          <c:orientation val="maxMin"/>
        </c:scaling>
        <c:delete val="1"/>
        <c:axPos val="l"/>
        <c:numFmt formatCode="General" sourceLinked="1"/>
        <c:tickLblPos val="none"/>
        <c:crossAx val="133723648"/>
        <c:crossesAt val="3"/>
        <c:auto val="1"/>
        <c:lblAlgn val="ctr"/>
        <c:lblOffset val="10"/>
      </c:catAx>
      <c:valAx>
        <c:axId val="133723648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33722112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73677543200351481"/>
          <c:y val="0.10268467723877066"/>
          <c:w val="0.16189612719601021"/>
          <c:h val="0.79377716497787631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Sheet1!$A$2:$A$17</c:f>
              <c:strCache>
                <c:ptCount val="16"/>
                <c:pt idx="0">
                  <c:v>vzhled květníků</c:v>
                </c:pt>
                <c:pt idx="1">
                  <c:v>umístění květníků – nevhodné ulice, lokality</c:v>
                </c:pt>
                <c:pt idx="2">
                  <c:v>omezují chodce</c:v>
                </c:pt>
                <c:pt idx="3">
                  <c:v>velikost květníků</c:v>
                </c:pt>
                <c:pt idx="4">
                  <c:v>zabírá místo/překáží pro dopravní obslužnost - sanitku, zásobování, svoz odpadu, úklid</c:v>
                </c:pt>
                <c:pt idx="5">
                  <c:v>cena/drahé</c:v>
                </c:pt>
                <c:pt idx="6">
                  <c:v>zabírá místo/překáží při parkování automobilů</c:v>
                </c:pt>
                <c:pt idx="7">
                  <c:v>nejsou potřeba – nesplní svůj účel</c:v>
                </c:pt>
                <c:pt idx="8">
                  <c:v>Květníky se používají jako odpadkové koše</c:v>
                </c:pt>
                <c:pt idx="9">
                  <c:v>rostliny v zimě uhynou</c:v>
                </c:pt>
                <c:pt idx="10">
                  <c:v>Květníky jsou prázdné (neosázené)</c:v>
                </c:pt>
                <c:pt idx="11">
                  <c:v>drahá údržba</c:v>
                </c:pt>
                <c:pt idx="12">
                  <c:v>Údržba</c:v>
                </c:pt>
                <c:pt idx="13">
                  <c:v>Květníků je hodně</c:v>
                </c:pt>
                <c:pt idx="14">
                  <c:v>Sprejerství</c:v>
                </c:pt>
                <c:pt idx="15">
                  <c:v>Neproběhla konzultace s občany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67.92</c:v>
                </c:pt>
                <c:pt idx="1">
                  <c:v>50</c:v>
                </c:pt>
                <c:pt idx="2">
                  <c:v>47.5</c:v>
                </c:pt>
                <c:pt idx="3">
                  <c:v>45.83</c:v>
                </c:pt>
                <c:pt idx="4">
                  <c:v>39.17</c:v>
                </c:pt>
                <c:pt idx="5">
                  <c:v>24.17</c:v>
                </c:pt>
                <c:pt idx="6">
                  <c:v>21.67</c:v>
                </c:pt>
                <c:pt idx="7">
                  <c:v>17.5</c:v>
                </c:pt>
                <c:pt idx="8">
                  <c:v>6.67</c:v>
                </c:pt>
                <c:pt idx="9">
                  <c:v>6.25</c:v>
                </c:pt>
                <c:pt idx="10">
                  <c:v>6.25</c:v>
                </c:pt>
                <c:pt idx="11">
                  <c:v>4.58</c:v>
                </c:pt>
                <c:pt idx="12">
                  <c:v>2.08</c:v>
                </c:pt>
                <c:pt idx="13">
                  <c:v>1.6700000000000002</c:v>
                </c:pt>
                <c:pt idx="14">
                  <c:v>1.6700000000000002</c:v>
                </c:pt>
                <c:pt idx="15">
                  <c:v>1.6700000000000002</c:v>
                </c:pt>
              </c:numCache>
            </c:numRef>
          </c:val>
        </c:ser>
        <c:dLbls/>
        <c:shape val="cylinder"/>
        <c:axId val="133888256"/>
        <c:axId val="134160384"/>
        <c:axId val="0"/>
      </c:bar3DChart>
      <c:catAx>
        <c:axId val="13388825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34160384"/>
        <c:crosses val="autoZero"/>
        <c:auto val="1"/>
        <c:lblAlgn val="ctr"/>
        <c:lblOffset val="100"/>
      </c:catAx>
      <c:valAx>
        <c:axId val="134160384"/>
        <c:scaling>
          <c:orientation val="minMax"/>
        </c:scaling>
        <c:axPos val="t"/>
        <c:numFmt formatCode="0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3388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7995125762040555E-3"/>
          <c:y val="3.5789975588668622E-2"/>
          <c:w val="0.73692235898091063"/>
          <c:h val="0.647894243171038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9553374330056617"/>
          <c:y val="0.41784559692765444"/>
          <c:w val="0.29916473768159968"/>
          <c:h val="0.28622059234797675"/>
        </c:manualLayout>
      </c:layout>
      <c:txPr>
        <a:bodyPr/>
        <a:lstStyle/>
        <a:p>
          <a:pPr>
            <a:defRPr lang="cs-CZ" sz="1200" b="1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0.11620047267475332"/>
          <c:y val="8.0663076361473421E-2"/>
          <c:w val="0.88379952732524669"/>
          <c:h val="0.7353382624159905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1= Určitě ANO</c:v>
                </c:pt>
                <c:pt idx="1">
                  <c:v>2= Spíše ANO</c:v>
                </c:pt>
                <c:pt idx="2">
                  <c:v>3= Spíše NE</c:v>
                </c:pt>
                <c:pt idx="3">
                  <c:v>4= Určitě 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42.5</c:v>
                </c:pt>
                <c:pt idx="1">
                  <c:v>39.200000000000003</c:v>
                </c:pt>
                <c:pt idx="2">
                  <c:v>13.8</c:v>
                </c:pt>
                <c:pt idx="3">
                  <c:v>4.5999999999999996</c:v>
                </c:pt>
              </c:numCache>
            </c:numRef>
          </c:val>
        </c:ser>
        <c:dLbls/>
        <c:shape val="cylinder"/>
        <c:axId val="134276608"/>
        <c:axId val="134278144"/>
        <c:axId val="0"/>
      </c:bar3DChart>
      <c:catAx>
        <c:axId val="134276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000" b="1"/>
            </a:pPr>
            <a:endParaRPr lang="cs-CZ"/>
          </a:p>
        </c:txPr>
        <c:crossAx val="134278144"/>
        <c:crosses val="autoZero"/>
        <c:auto val="1"/>
        <c:lblAlgn val="ctr"/>
        <c:lblOffset val="100"/>
      </c:catAx>
      <c:valAx>
        <c:axId val="134278144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34276608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0803809448144285"/>
          <c:y val="3.059225593379904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27362153153960184"/>
          <c:w val="0.86019654025157555"/>
          <c:h val="0.2959640194505902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dLbls/>
        <c:shape val="cylinder"/>
        <c:axId val="114479872"/>
        <c:axId val="114878720"/>
        <c:axId val="0"/>
      </c:bar3DChart>
      <c:catAx>
        <c:axId val="114479872"/>
        <c:scaling>
          <c:orientation val="maxMin"/>
        </c:scaling>
        <c:delete val="1"/>
        <c:axPos val="l"/>
        <c:numFmt formatCode="General" sourceLinked="1"/>
        <c:tickLblPos val="none"/>
        <c:crossAx val="114878720"/>
        <c:crossesAt val="2.5"/>
        <c:auto val="1"/>
        <c:lblAlgn val="ctr"/>
        <c:lblOffset val="10"/>
      </c:catAx>
      <c:valAx>
        <c:axId val="114878720"/>
        <c:scaling>
          <c:orientation val="minMax"/>
          <c:max val="4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14479872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386234660957386"/>
          <c:y val="0.22804263726619564"/>
          <c:w val="0.51430441435124508"/>
          <c:h val="0.7309346076605752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1- určitě bez květníků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17.04</c:v>
                </c:pt>
                <c:pt idx="1">
                  <c:v>13.83</c:v>
                </c:pt>
                <c:pt idx="2">
                  <c:v>9.9700000000000006</c:v>
                </c:pt>
                <c:pt idx="3">
                  <c:v>9</c:v>
                </c:pt>
                <c:pt idx="4">
                  <c:v>15.43</c:v>
                </c:pt>
                <c:pt idx="5">
                  <c:v>8.3600000000000012</c:v>
                </c:pt>
                <c:pt idx="6">
                  <c:v>29.58</c:v>
                </c:pt>
                <c:pt idx="7">
                  <c:v>25.08</c:v>
                </c:pt>
                <c:pt idx="8">
                  <c:v>26.05</c:v>
                </c:pt>
                <c:pt idx="9">
                  <c:v>24.439999999999998</c:v>
                </c:pt>
                <c:pt idx="10">
                  <c:v>12.54</c:v>
                </c:pt>
                <c:pt idx="11">
                  <c:v>12.860000000000001</c:v>
                </c:pt>
                <c:pt idx="12">
                  <c:v>7.72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 spíše bez květníků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0</c:formatCode>
                <c:ptCount val="13"/>
                <c:pt idx="0">
                  <c:v>16.079999999999995</c:v>
                </c:pt>
                <c:pt idx="1">
                  <c:v>13.18</c:v>
                </c:pt>
                <c:pt idx="2">
                  <c:v>13.18</c:v>
                </c:pt>
                <c:pt idx="3">
                  <c:v>9.65</c:v>
                </c:pt>
                <c:pt idx="4">
                  <c:v>15.43</c:v>
                </c:pt>
                <c:pt idx="5">
                  <c:v>12.219999999999999</c:v>
                </c:pt>
                <c:pt idx="6">
                  <c:v>20.260000000000002</c:v>
                </c:pt>
                <c:pt idx="7">
                  <c:v>20.9</c:v>
                </c:pt>
                <c:pt idx="8">
                  <c:v>16.399999999999999</c:v>
                </c:pt>
                <c:pt idx="9">
                  <c:v>12.219999999999999</c:v>
                </c:pt>
                <c:pt idx="10">
                  <c:v>11.58</c:v>
                </c:pt>
                <c:pt idx="11">
                  <c:v>16.399999999999999</c:v>
                </c:pt>
                <c:pt idx="12">
                  <c:v>12.219999999999999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 spíše s květníky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0</c:formatCode>
                <c:ptCount val="13"/>
                <c:pt idx="0">
                  <c:v>30.55</c:v>
                </c:pt>
                <c:pt idx="1">
                  <c:v>33.120000000000005</c:v>
                </c:pt>
                <c:pt idx="2">
                  <c:v>33.760000000000005</c:v>
                </c:pt>
                <c:pt idx="3">
                  <c:v>33.760000000000005</c:v>
                </c:pt>
                <c:pt idx="4">
                  <c:v>31.51</c:v>
                </c:pt>
                <c:pt idx="5">
                  <c:v>27.650000000000002</c:v>
                </c:pt>
                <c:pt idx="6">
                  <c:v>25.08</c:v>
                </c:pt>
                <c:pt idx="7">
                  <c:v>22.19</c:v>
                </c:pt>
                <c:pt idx="8">
                  <c:v>28.3</c:v>
                </c:pt>
                <c:pt idx="9">
                  <c:v>27.650000000000002</c:v>
                </c:pt>
                <c:pt idx="10">
                  <c:v>34.410000000000004</c:v>
                </c:pt>
                <c:pt idx="11">
                  <c:v>27.330000000000002</c:v>
                </c:pt>
                <c:pt idx="12">
                  <c:v>36.01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4- určitě s květníky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Sheet1!$E$2:$E$14</c:f>
              <c:numCache>
                <c:formatCode>0</c:formatCode>
                <c:ptCount val="13"/>
                <c:pt idx="0">
                  <c:v>32.800000000000011</c:v>
                </c:pt>
                <c:pt idx="1">
                  <c:v>38.590000000000003</c:v>
                </c:pt>
                <c:pt idx="2">
                  <c:v>42.120000000000005</c:v>
                </c:pt>
                <c:pt idx="3">
                  <c:v>46.3</c:v>
                </c:pt>
                <c:pt idx="4">
                  <c:v>36.33</c:v>
                </c:pt>
                <c:pt idx="5">
                  <c:v>49.839999999999996</c:v>
                </c:pt>
                <c:pt idx="6">
                  <c:v>22.51</c:v>
                </c:pt>
                <c:pt idx="7">
                  <c:v>30.23</c:v>
                </c:pt>
                <c:pt idx="8">
                  <c:v>28.3</c:v>
                </c:pt>
                <c:pt idx="9">
                  <c:v>33.44</c:v>
                </c:pt>
                <c:pt idx="10">
                  <c:v>40.190000000000005</c:v>
                </c:pt>
                <c:pt idx="11">
                  <c:v>42.120000000000005</c:v>
                </c:pt>
                <c:pt idx="12">
                  <c:v>42.44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Sheet1!$F$2:$F$14</c:f>
              <c:numCache>
                <c:formatCode>0</c:formatCode>
                <c:ptCount val="13"/>
                <c:pt idx="0">
                  <c:v>3.54</c:v>
                </c:pt>
                <c:pt idx="1">
                  <c:v>1.29</c:v>
                </c:pt>
                <c:pt idx="2">
                  <c:v>0.96000000000000008</c:v>
                </c:pt>
                <c:pt idx="3">
                  <c:v>1.29</c:v>
                </c:pt>
                <c:pt idx="4">
                  <c:v>1.29</c:v>
                </c:pt>
                <c:pt idx="5">
                  <c:v>1.9300000000000002</c:v>
                </c:pt>
                <c:pt idx="6">
                  <c:v>2.57</c:v>
                </c:pt>
                <c:pt idx="7">
                  <c:v>1.61</c:v>
                </c:pt>
                <c:pt idx="8">
                  <c:v>0.96000000000000008</c:v>
                </c:pt>
                <c:pt idx="9">
                  <c:v>2.25</c:v>
                </c:pt>
                <c:pt idx="10">
                  <c:v>1.29</c:v>
                </c:pt>
                <c:pt idx="11">
                  <c:v>1.29</c:v>
                </c:pt>
                <c:pt idx="12">
                  <c:v>1.61</c:v>
                </c:pt>
              </c:numCache>
            </c:numRef>
          </c:val>
        </c:ser>
        <c:dLbls/>
        <c:shape val="cylinder"/>
        <c:axId val="134284416"/>
        <c:axId val="134285952"/>
        <c:axId val="0"/>
      </c:bar3DChart>
      <c:catAx>
        <c:axId val="134284416"/>
        <c:scaling>
          <c:orientation val="maxMin"/>
        </c:scaling>
        <c:axPos val="l"/>
        <c:numFmt formatCode="General" sourceLinked="1"/>
        <c:majorTickMark val="none"/>
        <c:tickLblPos val="nextTo"/>
        <c:crossAx val="134285952"/>
        <c:crosses val="autoZero"/>
        <c:auto val="1"/>
        <c:lblAlgn val="ctr"/>
        <c:lblOffset val="100"/>
      </c:catAx>
      <c:valAx>
        <c:axId val="13428595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3428441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2.1038794990834741E-3"/>
          <c:y val="6.9263300383874349E-2"/>
          <c:w val="0.97734255996911468"/>
          <c:h val="9.9489563163390499E-2"/>
        </c:manualLayout>
      </c:layout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92D050"/>
            </a:solidFill>
          </c:spPr>
          <c:dPt>
            <c:idx val="2"/>
          </c:dPt>
          <c:dPt>
            <c:idx val="3"/>
          </c:dPt>
          <c:dPt>
            <c:idx val="4"/>
          </c:dPt>
          <c:dPt>
            <c:idx val="6"/>
            <c:spPr>
              <a:solidFill>
                <a:srgbClr val="FF7C80"/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2.82</c:v>
                </c:pt>
                <c:pt idx="1">
                  <c:v>2.98</c:v>
                </c:pt>
                <c:pt idx="2">
                  <c:v>3.09</c:v>
                </c:pt>
                <c:pt idx="3">
                  <c:v>3.19</c:v>
                </c:pt>
                <c:pt idx="4">
                  <c:v>2.9</c:v>
                </c:pt>
                <c:pt idx="5">
                  <c:v>3.21</c:v>
                </c:pt>
                <c:pt idx="6">
                  <c:v>2.42</c:v>
                </c:pt>
                <c:pt idx="7">
                  <c:v>2.59</c:v>
                </c:pt>
                <c:pt idx="8">
                  <c:v>2.59</c:v>
                </c:pt>
                <c:pt idx="9">
                  <c:v>2.72</c:v>
                </c:pt>
                <c:pt idx="10">
                  <c:v>3.04</c:v>
                </c:pt>
                <c:pt idx="11">
                  <c:v>3</c:v>
                </c:pt>
                <c:pt idx="12">
                  <c:v>3.15</c:v>
                </c:pt>
              </c:numCache>
            </c:numRef>
          </c:val>
        </c:ser>
        <c:dLbls/>
        <c:shape val="cylinder"/>
        <c:axId val="135620864"/>
        <c:axId val="135622656"/>
        <c:axId val="0"/>
      </c:bar3DChart>
      <c:catAx>
        <c:axId val="13562086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5622656"/>
        <c:crossesAt val="2.5"/>
        <c:auto val="1"/>
        <c:lblAlgn val="ctr"/>
        <c:lblOffset val="100"/>
      </c:catAx>
      <c:valAx>
        <c:axId val="135622656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35620864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/>
              <a:t>%</a:t>
            </a:r>
          </a:p>
        </c:rich>
      </c:tx>
      <c:layout>
        <c:manualLayout>
          <c:xMode val="edge"/>
          <c:yMode val="edge"/>
          <c:x val="7.3326164083595879E-2"/>
          <c:y val="0.15665332176152749"/>
        </c:manualLayout>
      </c:layout>
    </c:title>
    <c:view3D>
      <c:rotX val="0"/>
      <c:rotY val="0"/>
      <c:depthPercent val="100"/>
      <c:rAngAx val="1"/>
    </c:view3D>
    <c:sideWall>
      <c:spPr>
        <a:noFill/>
        <a:ln w="25370">
          <a:noFill/>
        </a:ln>
      </c:spPr>
    </c:sideWall>
    <c:backWall>
      <c:spPr>
        <a:noFill/>
        <a:ln w="25370">
          <a:noFill/>
        </a:ln>
      </c:spPr>
    </c:backWall>
    <c:plotArea>
      <c:layout>
        <c:manualLayout>
          <c:layoutTarget val="inner"/>
          <c:xMode val="edge"/>
          <c:yMode val="edge"/>
          <c:x val="0.10602392641034129"/>
          <c:y val="0.27879950149610411"/>
          <c:w val="0.85563211538429873"/>
          <c:h val="0.523042231152760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Žena</c:v>
                </c:pt>
                <c:pt idx="1">
                  <c:v>Muž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50.8</c:v>
                </c:pt>
                <c:pt idx="1">
                  <c:v>49.2</c:v>
                </c:pt>
              </c:numCache>
            </c:numRef>
          </c:val>
        </c:ser>
        <c:dLbls/>
        <c:gapWidth val="100"/>
        <c:shape val="cylinder"/>
        <c:axId val="125107584"/>
        <c:axId val="133442176"/>
        <c:axId val="0"/>
      </c:bar3DChart>
      <c:catAx>
        <c:axId val="125107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33442176"/>
        <c:crosses val="autoZero"/>
        <c:auto val="1"/>
        <c:lblAlgn val="ctr"/>
        <c:lblOffset val="100"/>
      </c:catAx>
      <c:valAx>
        <c:axId val="133442176"/>
        <c:scaling>
          <c:orientation val="minMax"/>
          <c:max val="7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2510758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200"/>
      </a:pPr>
      <a:endParaRPr lang="cs-CZ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4019E-2"/>
          <c:y val="7.3529411764705885E-2"/>
        </c:manualLayout>
      </c:layout>
    </c:title>
    <c:view3D>
      <c:rotX val="0"/>
      <c:rotY val="0"/>
      <c:depthPercent val="100"/>
      <c:rAngAx val="1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1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18 - 29 let</c:v>
                </c:pt>
                <c:pt idx="1">
                  <c:v>30 - 39 let</c:v>
                </c:pt>
                <c:pt idx="2">
                  <c:v>40 - 49 let</c:v>
                </c:pt>
                <c:pt idx="3">
                  <c:v>50 - 59 let</c:v>
                </c:pt>
                <c:pt idx="4">
                  <c:v>60 - 69 let</c:v>
                </c:pt>
                <c:pt idx="5">
                  <c:v>70 let a více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24.759999999999998</c:v>
                </c:pt>
                <c:pt idx="1">
                  <c:v>22.51</c:v>
                </c:pt>
                <c:pt idx="2">
                  <c:v>16.079999999999995</c:v>
                </c:pt>
                <c:pt idx="3">
                  <c:v>13.5</c:v>
                </c:pt>
                <c:pt idx="4">
                  <c:v>13.5</c:v>
                </c:pt>
                <c:pt idx="5">
                  <c:v>9.65</c:v>
                </c:pt>
              </c:numCache>
            </c:numRef>
          </c:val>
        </c:ser>
        <c:dLbls/>
        <c:shape val="cylinder"/>
        <c:axId val="135626112"/>
        <c:axId val="135673728"/>
        <c:axId val="0"/>
      </c:bar3DChart>
      <c:catAx>
        <c:axId val="135626112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lang="cs-CZ" sz="1000" b="1"/>
            </a:pPr>
            <a:endParaRPr lang="cs-CZ"/>
          </a:p>
        </c:txPr>
        <c:crossAx val="135673728"/>
        <c:crosses val="autoZero"/>
        <c:auto val="1"/>
        <c:lblAlgn val="ctr"/>
        <c:lblOffset val="100"/>
      </c:catAx>
      <c:valAx>
        <c:axId val="135673728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562611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6429542566927"/>
          <c:y val="0.21938670749570746"/>
          <c:w val="0.70896004780838295"/>
          <c:h val="0.7450467976472642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average</c:v>
                </c:pt>
              </c:strCache>
            </c:strRef>
          </c:tx>
          <c:spPr>
            <a:solidFill>
              <a:srgbClr val="FF7C80"/>
            </a:solidFill>
          </c:spPr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0.00</c:formatCode>
                <c:ptCount val="7"/>
                <c:pt idx="0">
                  <c:v>3.4336319637524455</c:v>
                </c:pt>
                <c:pt idx="1">
                  <c:v>2.852536324241651</c:v>
                </c:pt>
                <c:pt idx="2">
                  <c:v>2.297100434234487</c:v>
                </c:pt>
                <c:pt idx="3">
                  <c:v>2.3171637460833239</c:v>
                </c:pt>
                <c:pt idx="4">
                  <c:v>2.1938698475011336</c:v>
                </c:pt>
                <c:pt idx="5">
                  <c:v>2.8918616052668433</c:v>
                </c:pt>
                <c:pt idx="6">
                  <c:v>2.886737089201878</c:v>
                </c:pt>
              </c:numCache>
            </c:numRef>
          </c:val>
        </c:ser>
        <c:dLbls/>
        <c:shape val="cylinder"/>
        <c:axId val="101268480"/>
        <c:axId val="101282560"/>
        <c:axId val="0"/>
      </c:bar3DChart>
      <c:catAx>
        <c:axId val="10126848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01282560"/>
        <c:crossesAt val="2.5"/>
        <c:auto val="1"/>
        <c:lblAlgn val="ctr"/>
        <c:lblOffset val="100"/>
      </c:catAx>
      <c:valAx>
        <c:axId val="101282560"/>
        <c:scaling>
          <c:orientation val="minMax"/>
          <c:max val="4"/>
          <c:min val="1"/>
        </c:scaling>
        <c:axPos val="t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01268480"/>
        <c:crosses val="autoZero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3.6228297865893717E-2"/>
          <c:y val="0.19199337003943701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547E-2"/>
          <c:y val="0.35423231534226246"/>
          <c:w val="0.90762064235107276"/>
          <c:h val="0.4778898435862755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základní</c:v>
                </c:pt>
                <c:pt idx="1">
                  <c:v>SŠ bez maturity, vyučen</c:v>
                </c:pt>
                <c:pt idx="2">
                  <c:v>SŠ s maturitou</c:v>
                </c:pt>
                <c:pt idx="3">
                  <c:v>VOŠ</c:v>
                </c:pt>
                <c:pt idx="4">
                  <c:v>VŠ</c:v>
                </c:pt>
                <c:pt idx="5">
                  <c:v>Doktorské, CSc., Dr.Sc.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9.32</c:v>
                </c:pt>
                <c:pt idx="1">
                  <c:v>10.61</c:v>
                </c:pt>
                <c:pt idx="2">
                  <c:v>41.160000000000004</c:v>
                </c:pt>
                <c:pt idx="3">
                  <c:v>4.18</c:v>
                </c:pt>
                <c:pt idx="4">
                  <c:v>33.760000000000005</c:v>
                </c:pt>
                <c:pt idx="5">
                  <c:v>0.96000000000000008</c:v>
                </c:pt>
              </c:numCache>
            </c:numRef>
          </c:val>
        </c:ser>
        <c:dLbls/>
        <c:shape val="cylinder"/>
        <c:axId val="135940352"/>
        <c:axId val="136130560"/>
        <c:axId val="0"/>
      </c:bar3DChart>
      <c:catAx>
        <c:axId val="135940352"/>
        <c:scaling>
          <c:orientation val="minMax"/>
        </c:scaling>
        <c:axPos val="b"/>
        <c:numFmt formatCode="General" sourceLinked="1"/>
        <c:tickLblPos val="nextTo"/>
        <c:txPr>
          <a:bodyPr rot="0" vert="horz" anchor="t" anchorCtr="0"/>
          <a:lstStyle/>
          <a:p>
            <a:pPr>
              <a:defRPr lang="cs-CZ" sz="900" b="1"/>
            </a:pPr>
            <a:endParaRPr lang="cs-CZ"/>
          </a:p>
        </c:txPr>
        <c:crossAx val="136130560"/>
        <c:crosses val="autoZero"/>
        <c:auto val="1"/>
        <c:lblAlgn val="ctr"/>
        <c:lblOffset val="100"/>
      </c:catAx>
      <c:valAx>
        <c:axId val="136130560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594035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5.3193199406537724E-2"/>
          <c:y val="0.21513192731679828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8.0941660528396547E-2"/>
          <c:y val="0.323771623309142"/>
          <c:w val="0.90762064235107276"/>
          <c:h val="0.3728553669980664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do 10 000 Kč</c:v>
                </c:pt>
                <c:pt idx="1">
                  <c:v>10 001 – 15 000 Kč</c:v>
                </c:pt>
                <c:pt idx="2">
                  <c:v>15 001 – 20 000 Kč</c:v>
                </c:pt>
                <c:pt idx="3">
                  <c:v>20 001 – 30 000 Kč</c:v>
                </c:pt>
                <c:pt idx="4">
                  <c:v>30 001 – 40 000 Kč</c:v>
                </c:pt>
                <c:pt idx="5">
                  <c:v>40 001 – 50 000 Kč</c:v>
                </c:pt>
                <c:pt idx="6">
                  <c:v>50 001 Kč a více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8.7000000000000011</c:v>
                </c:pt>
                <c:pt idx="1">
                  <c:v>16.600000000000001</c:v>
                </c:pt>
                <c:pt idx="2">
                  <c:v>18</c:v>
                </c:pt>
                <c:pt idx="3">
                  <c:v>19.7</c:v>
                </c:pt>
                <c:pt idx="4">
                  <c:v>16.600000000000001</c:v>
                </c:pt>
                <c:pt idx="5">
                  <c:v>10</c:v>
                </c:pt>
                <c:pt idx="6">
                  <c:v>10.4</c:v>
                </c:pt>
              </c:numCache>
            </c:numRef>
          </c:val>
        </c:ser>
        <c:dLbls/>
        <c:shape val="cylinder"/>
        <c:axId val="136151040"/>
        <c:axId val="136152576"/>
        <c:axId val="0"/>
      </c:bar3DChart>
      <c:catAx>
        <c:axId val="136151040"/>
        <c:scaling>
          <c:orientation val="minMax"/>
        </c:scaling>
        <c:axPos val="b"/>
        <c:numFmt formatCode="General" sourceLinked="1"/>
        <c:tickLblPos val="nextTo"/>
        <c:txPr>
          <a:bodyPr rot="2700000" anchor="t" anchorCtr="0"/>
          <a:lstStyle/>
          <a:p>
            <a:pPr>
              <a:defRPr lang="cs-CZ" sz="900" b="1"/>
            </a:pPr>
            <a:endParaRPr lang="cs-CZ"/>
          </a:p>
        </c:txPr>
        <c:crossAx val="136152576"/>
        <c:crosses val="autoZero"/>
        <c:auto val="1"/>
        <c:lblAlgn val="ctr"/>
        <c:lblOffset val="100"/>
      </c:catAx>
      <c:valAx>
        <c:axId val="136152576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6151040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1.8058598721109164E-2"/>
          <c:y val="0.16273421317114384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6.5234090854393287E-2"/>
          <c:y val="0.27547581861563181"/>
          <c:w val="0.88446710999060296"/>
          <c:h val="0.5343618816638592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žádné dítě</c:v>
                </c:pt>
                <c:pt idx="1">
                  <c:v>1 dítě</c:v>
                </c:pt>
                <c:pt idx="2">
                  <c:v>2 děti</c:v>
                </c:pt>
                <c:pt idx="3">
                  <c:v>3 děti</c:v>
                </c:pt>
                <c:pt idx="4">
                  <c:v>4 děti</c:v>
                </c:pt>
                <c:pt idx="5">
                  <c:v>5 a více  dětí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73.63</c:v>
                </c:pt>
                <c:pt idx="1">
                  <c:v>12.54</c:v>
                </c:pt>
                <c:pt idx="2">
                  <c:v>10.61</c:v>
                </c:pt>
                <c:pt idx="3">
                  <c:v>2.57</c:v>
                </c:pt>
                <c:pt idx="4">
                  <c:v>0.32000000000000006</c:v>
                </c:pt>
                <c:pt idx="5">
                  <c:v>0.32000000000000006</c:v>
                </c:pt>
              </c:numCache>
            </c:numRef>
          </c:val>
        </c:ser>
        <c:dLbls/>
        <c:shape val="cylinder"/>
        <c:axId val="135690112"/>
        <c:axId val="135691648"/>
        <c:axId val="0"/>
      </c:bar3DChart>
      <c:catAx>
        <c:axId val="135690112"/>
        <c:scaling>
          <c:orientation val="minMax"/>
        </c:scaling>
        <c:axPos val="b"/>
        <c:numFmt formatCode="General" sourceLinked="1"/>
        <c:tickLblPos val="nextTo"/>
        <c:txPr>
          <a:bodyPr rot="0" anchor="t" anchorCtr="0"/>
          <a:lstStyle/>
          <a:p>
            <a:pPr>
              <a:defRPr lang="cs-CZ" sz="1000" b="1"/>
            </a:pPr>
            <a:endParaRPr lang="cs-CZ"/>
          </a:p>
        </c:txPr>
        <c:crossAx val="135691648"/>
        <c:crosses val="autoZero"/>
        <c:auto val="1"/>
        <c:lblAlgn val="ctr"/>
        <c:lblOffset val="100"/>
      </c:catAx>
      <c:valAx>
        <c:axId val="135691648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5690112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b="0"/>
            </a:pPr>
            <a:r>
              <a:rPr lang="en-US" sz="1198" b="0" dirty="0"/>
              <a:t>%</a:t>
            </a:r>
          </a:p>
        </c:rich>
      </c:tx>
      <c:layout>
        <c:manualLayout>
          <c:xMode val="edge"/>
          <c:yMode val="edge"/>
          <c:x val="0.92263664385486333"/>
          <c:y val="0.11711825926151576"/>
        </c:manualLayout>
      </c:layout>
    </c:title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63547163367385351"/>
          <c:y val="0.22782728442359454"/>
          <c:w val="0.28178982590688822"/>
          <c:h val="0.73941892587018221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Barrandov + Hlubočepy</c:v>
                </c:pt>
                <c:pt idx="1">
                  <c:v>Břevnov – část Prahy 5</c:v>
                </c:pt>
                <c:pt idx="2">
                  <c:v>Jinonice</c:v>
                </c:pt>
                <c:pt idx="3">
                  <c:v>Košíře</c:v>
                </c:pt>
                <c:pt idx="4">
                  <c:v>Malá Strana – část Prahy 5</c:v>
                </c:pt>
                <c:pt idx="5">
                  <c:v>Motol</c:v>
                </c:pt>
                <c:pt idx="6">
                  <c:v>Radlice</c:v>
                </c:pt>
                <c:pt idx="7">
                  <c:v>Smíchov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26.05</c:v>
                </c:pt>
                <c:pt idx="1">
                  <c:v>0</c:v>
                </c:pt>
                <c:pt idx="2">
                  <c:v>5.79</c:v>
                </c:pt>
                <c:pt idx="3">
                  <c:v>16.72</c:v>
                </c:pt>
                <c:pt idx="4">
                  <c:v>0</c:v>
                </c:pt>
                <c:pt idx="5">
                  <c:v>4.8199999999999994</c:v>
                </c:pt>
                <c:pt idx="6">
                  <c:v>1.61</c:v>
                </c:pt>
                <c:pt idx="7">
                  <c:v>45.02</c:v>
                </c:pt>
              </c:numCache>
            </c:numRef>
          </c:val>
        </c:ser>
        <c:dLbls/>
        <c:shape val="cylinder"/>
        <c:axId val="136228864"/>
        <c:axId val="136230400"/>
        <c:axId val="0"/>
      </c:bar3DChart>
      <c:catAx>
        <c:axId val="136228864"/>
        <c:scaling>
          <c:orientation val="maxMin"/>
        </c:scaling>
        <c:axPos val="l"/>
        <c:numFmt formatCode="General" sourceLinked="1"/>
        <c:tickLblPos val="nextTo"/>
        <c:txPr>
          <a:bodyPr rot="0" vert="horz" anchor="t" anchorCtr="0"/>
          <a:lstStyle/>
          <a:p>
            <a:pPr>
              <a:defRPr lang="cs-CZ" sz="1000" b="1"/>
            </a:pPr>
            <a:endParaRPr lang="cs-CZ"/>
          </a:p>
        </c:txPr>
        <c:crossAx val="136230400"/>
        <c:crosses val="autoZero"/>
        <c:auto val="1"/>
        <c:lblAlgn val="ctr"/>
        <c:lblOffset val="100"/>
      </c:catAx>
      <c:valAx>
        <c:axId val="136230400"/>
        <c:scaling>
          <c:orientation val="minMax"/>
        </c:scaling>
        <c:axPos val="t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6228864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lang="cs-CZ" sz="1200" b="0"/>
            </a:pPr>
            <a:r>
              <a:rPr lang="en-US" sz="1200" b="0" dirty="0"/>
              <a:t>%</a:t>
            </a:r>
          </a:p>
        </c:rich>
      </c:tx>
      <c:layout>
        <c:manualLayout>
          <c:xMode val="edge"/>
          <c:yMode val="edge"/>
          <c:x val="2.0245827550764026E-2"/>
          <c:y val="7.3529411764705885E-2"/>
        </c:manualLayout>
      </c:layout>
    </c:title>
    <c:view3D>
      <c:rotX val="0"/>
      <c:rotY val="0"/>
      <c:depthPercent val="100"/>
      <c:rAngAx val="1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0873508012167316E-2"/>
          <c:y val="0.17155311709671839"/>
          <c:w val="0.88656781643069593"/>
          <c:h val="0.5004007971872300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Chodím pěšky</c:v>
                </c:pt>
                <c:pt idx="1">
                  <c:v>MHD</c:v>
                </c:pt>
                <c:pt idx="2">
                  <c:v>Taxi</c:v>
                </c:pt>
                <c:pt idx="3">
                  <c:v>Kolo</c:v>
                </c:pt>
                <c:pt idx="4">
                  <c:v>Motocykl / skútr</c:v>
                </c:pt>
                <c:pt idx="5">
                  <c:v>Auto</c:v>
                </c:pt>
                <c:pt idx="6">
                  <c:v>Jiný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66.56</c:v>
                </c:pt>
                <c:pt idx="1">
                  <c:v>88.42</c:v>
                </c:pt>
                <c:pt idx="2">
                  <c:v>3.86</c:v>
                </c:pt>
                <c:pt idx="3">
                  <c:v>8.3600000000000012</c:v>
                </c:pt>
                <c:pt idx="4">
                  <c:v>1.29</c:v>
                </c:pt>
                <c:pt idx="5">
                  <c:v>39.230000000000011</c:v>
                </c:pt>
                <c:pt idx="6">
                  <c:v>0.96000000000000008</c:v>
                </c:pt>
              </c:numCache>
            </c:numRef>
          </c:val>
        </c:ser>
        <c:dLbls/>
        <c:shape val="cylinder"/>
        <c:axId val="136369664"/>
        <c:axId val="136371200"/>
        <c:axId val="0"/>
      </c:bar3DChart>
      <c:catAx>
        <c:axId val="136369664"/>
        <c:scaling>
          <c:orientation val="minMax"/>
        </c:scaling>
        <c:axPos val="b"/>
        <c:numFmt formatCode="General" sourceLinked="1"/>
        <c:tickLblPos val="nextTo"/>
        <c:txPr>
          <a:bodyPr rot="2700000"/>
          <a:lstStyle/>
          <a:p>
            <a:pPr>
              <a:defRPr lang="cs-CZ" sz="1000" b="1"/>
            </a:pPr>
            <a:endParaRPr lang="cs-CZ"/>
          </a:p>
        </c:txPr>
        <c:crossAx val="136371200"/>
        <c:crosses val="autoZero"/>
        <c:auto val="1"/>
        <c:lblAlgn val="ctr"/>
        <c:lblOffset val="100"/>
      </c:catAx>
      <c:valAx>
        <c:axId val="136371200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6369664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0"/>
      <c:rotY val="0"/>
      <c:depthPercent val="100"/>
      <c:rAngAx val="1"/>
    </c:view3D>
    <c:sideWall>
      <c:spPr>
        <a:noFill/>
        <a:ln w="25360">
          <a:noFill/>
        </a:ln>
      </c:spPr>
    </c:sideWall>
    <c:backWall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46352142443481009"/>
          <c:y val="0.18138218074036044"/>
          <c:w val="0.26621510151846955"/>
          <c:h val="0.76639879112576414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cs-CZ" sz="10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Zaměstnanec</c:v>
                </c:pt>
                <c:pt idx="1">
                  <c:v>Podnikatel / OSVČ</c:v>
                </c:pt>
                <c:pt idx="2">
                  <c:v>Důchodce (vč. pracujících)</c:v>
                </c:pt>
                <c:pt idx="3">
                  <c:v>Studující</c:v>
                </c:pt>
                <c:pt idx="4">
                  <c:v>V domácnosti/na mateřské dovolené</c:v>
                </c:pt>
                <c:pt idx="5">
                  <c:v>Nezaměstnaný/čekající na práci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41.3</c:v>
                </c:pt>
                <c:pt idx="1">
                  <c:v>17.7</c:v>
                </c:pt>
                <c:pt idx="2">
                  <c:v>21</c:v>
                </c:pt>
                <c:pt idx="3">
                  <c:v>11.6</c:v>
                </c:pt>
                <c:pt idx="4">
                  <c:v>6.8</c:v>
                </c:pt>
                <c:pt idx="5">
                  <c:v>1.6</c:v>
                </c:pt>
              </c:numCache>
            </c:numRef>
          </c:val>
        </c:ser>
        <c:dLbls/>
        <c:shape val="cylinder"/>
        <c:axId val="136395776"/>
        <c:axId val="136397568"/>
        <c:axId val="0"/>
      </c:bar3DChart>
      <c:catAx>
        <c:axId val="136395776"/>
        <c:scaling>
          <c:orientation val="maxMin"/>
        </c:scaling>
        <c:axPos val="l"/>
        <c:numFmt formatCode="General" sourceLinked="1"/>
        <c:tickLblPos val="nextTo"/>
        <c:txPr>
          <a:bodyPr rot="0" vert="horz" anchor="t" anchorCtr="0"/>
          <a:lstStyle/>
          <a:p>
            <a:pPr>
              <a:defRPr lang="cs-CZ" sz="1000" b="1"/>
            </a:pPr>
            <a:endParaRPr lang="cs-CZ"/>
          </a:p>
        </c:txPr>
        <c:crossAx val="136397568"/>
        <c:crosses val="autoZero"/>
        <c:lblAlgn val="ctr"/>
        <c:lblOffset val="100"/>
      </c:catAx>
      <c:valAx>
        <c:axId val="136397568"/>
        <c:scaling>
          <c:orientation val="minMax"/>
        </c:scaling>
        <c:axPos val="t"/>
        <c:numFmt formatCode="#,##0" sourceLinked="0"/>
        <c:tickLblPos val="nextTo"/>
        <c:txPr>
          <a:bodyPr/>
          <a:lstStyle/>
          <a:p>
            <a:pPr>
              <a:defRPr lang="cs-CZ" sz="1000"/>
            </a:pPr>
            <a:endParaRPr lang="cs-CZ"/>
          </a:p>
        </c:txPr>
        <c:crossAx val="136395776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797"/>
      </a:pPr>
      <a:endParaRPr lang="cs-CZ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1752745101532087"/>
          <c:w val="0.6873789224713599"/>
          <c:h val="0.603801922234182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7.3958490144700696E-3"/>
                  <c:y val="4.8006501048762126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9608676596309636E-2"/>
                  <c:y val="4.0109939201579306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Nevím, je mi to jedno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94.53</c:v>
                </c:pt>
                <c:pt idx="1">
                  <c:v>3.22</c:v>
                </c:pt>
                <c:pt idx="2">
                  <c:v>2.25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4200146761552481"/>
          <c:y val="0.63581107816149673"/>
          <c:w val="0.45799844920062088"/>
          <c:h val="0.27773518437365718"/>
        </c:manualLayout>
      </c:layout>
      <c:txPr>
        <a:bodyPr/>
        <a:lstStyle/>
        <a:p>
          <a:pPr>
            <a:defRPr lang="cs-CZ" sz="1100" b="1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7996306555863357E-3"/>
          <c:y val="0.18851760797262293"/>
          <c:w val="0.73692235898091063"/>
          <c:h val="0.647894243171038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4.9553025806327304E-2"/>
                  <c:y val="0.11252363880927926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lang="cs-CZ" sz="14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92.9</c:v>
                </c:pt>
                <c:pt idx="1">
                  <c:v>7.1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5425580794090499"/>
          <c:y val="0.61639148300935165"/>
          <c:w val="0.18658866112650049"/>
          <c:h val="0.20476566330091311"/>
        </c:manualLayout>
      </c:layout>
      <c:txPr>
        <a:bodyPr/>
        <a:lstStyle/>
        <a:p>
          <a:pPr>
            <a:defRPr lang="cs-CZ" sz="1600" b="1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7995125762040555E-3"/>
          <c:y val="3.5789975588668622E-2"/>
          <c:w val="0.73692235898091063"/>
          <c:h val="0.647894243171038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44.05</c:v>
                </c:pt>
                <c:pt idx="1">
                  <c:v>55.949999999999996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9553374330056617"/>
          <c:y val="0.41784559692765444"/>
          <c:w val="0.29916473768159968"/>
          <c:h val="0.28622059234797675"/>
        </c:manualLayout>
      </c:layout>
      <c:txPr>
        <a:bodyPr/>
        <a:lstStyle/>
        <a:p>
          <a:pPr>
            <a:defRPr lang="cs-CZ" sz="1200" b="1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75"/>
      <c:perspective val="30"/>
    </c:view3D>
    <c:sideWall>
      <c:spPr>
        <a:noFill/>
        <a:ln w="29763">
          <a:noFill/>
        </a:ln>
      </c:spPr>
    </c:sideWall>
    <c:backWall>
      <c:spPr>
        <a:noFill/>
        <a:ln w="29763">
          <a:noFill/>
        </a:ln>
      </c:spPr>
    </c:backWall>
    <c:plotArea>
      <c:layout>
        <c:manualLayout>
          <c:layoutTarget val="inner"/>
          <c:xMode val="edge"/>
          <c:yMode val="edge"/>
          <c:x val="2.7995125762040555E-3"/>
          <c:y val="3.5789975588668622E-2"/>
          <c:w val="0.73692235898091063"/>
          <c:h val="0.647894243171038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9966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0.1061322951354467"/>
                  <c:y val="2.204617429439222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87.4</c:v>
                </c:pt>
                <c:pt idx="1">
                  <c:v>12.6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9553374330056617"/>
          <c:y val="0.41784559692765444"/>
          <c:w val="0.29916473768159968"/>
          <c:h val="0.28622059234797675"/>
        </c:manualLayout>
      </c:layout>
      <c:txPr>
        <a:bodyPr/>
        <a:lstStyle/>
        <a:p>
          <a:pPr>
            <a:defRPr lang="cs-CZ" sz="1200" b="1"/>
          </a:pPr>
          <a:endParaRPr lang="cs-CZ"/>
        </a:p>
      </c:txPr>
    </c:legend>
    <c:plotVisOnly val="1"/>
    <c:dispBlanksAs val="zero"/>
  </c:chart>
  <c:txPr>
    <a:bodyPr/>
    <a:lstStyle/>
    <a:p>
      <a:pPr>
        <a:defRPr sz="2109"/>
      </a:pPr>
      <a:endParaRPr lang="cs-CZ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91986106334192"/>
          <c:y val="0.14223495580797521"/>
          <c:w val="0.73087463737556579"/>
          <c:h val="0.8167423734867019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32.179930795847753</c:v>
                </c:pt>
                <c:pt idx="1">
                  <c:v>52.249134948096895</c:v>
                </c:pt>
                <c:pt idx="2">
                  <c:v>48.788927335640132</c:v>
                </c:pt>
                <c:pt idx="3">
                  <c:v>48.096885813148788</c:v>
                </c:pt>
                <c:pt idx="4">
                  <c:v>42.906574394463661</c:v>
                </c:pt>
                <c:pt idx="5">
                  <c:v>14.186851211072666</c:v>
                </c:pt>
                <c:pt idx="6">
                  <c:v>91.695501730103786</c:v>
                </c:pt>
                <c:pt idx="7">
                  <c:v>28.719723183391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67.820069204152247</c:v>
                </c:pt>
                <c:pt idx="1">
                  <c:v>47.750865051903098</c:v>
                </c:pt>
                <c:pt idx="2">
                  <c:v>51.211072664359861</c:v>
                </c:pt>
                <c:pt idx="3">
                  <c:v>51.903114186851212</c:v>
                </c:pt>
                <c:pt idx="4">
                  <c:v>57.093425605536325</c:v>
                </c:pt>
                <c:pt idx="5">
                  <c:v>85.813148788927336</c:v>
                </c:pt>
                <c:pt idx="6">
                  <c:v>8.3044982698961949</c:v>
                </c:pt>
                <c:pt idx="7">
                  <c:v>71.280276816608975</c:v>
                </c:pt>
              </c:numCache>
            </c:numRef>
          </c:val>
        </c:ser>
        <c:dLbls/>
        <c:shape val="cylinder"/>
        <c:axId val="114364416"/>
        <c:axId val="114365952"/>
        <c:axId val="0"/>
      </c:bar3DChart>
      <c:catAx>
        <c:axId val="114364416"/>
        <c:scaling>
          <c:orientation val="maxMin"/>
        </c:scaling>
        <c:axPos val="l"/>
        <c:numFmt formatCode="General" sourceLinked="1"/>
        <c:majorTickMark val="none"/>
        <c:tickLblPos val="nextTo"/>
        <c:crossAx val="114365952"/>
        <c:crosses val="autoZero"/>
        <c:auto val="1"/>
        <c:lblAlgn val="ctr"/>
        <c:lblOffset val="100"/>
      </c:catAx>
      <c:valAx>
        <c:axId val="114365952"/>
        <c:scaling>
          <c:orientation val="minMax"/>
        </c:scaling>
        <c:axPos val="t"/>
        <c:numFmt formatCode="0%" sourceLinked="0"/>
        <c:tickLblPos val="nextTo"/>
        <c:txPr>
          <a:bodyPr/>
          <a:lstStyle/>
          <a:p>
            <a:pPr>
              <a:defRPr sz="1000"/>
            </a:pPr>
            <a:endParaRPr lang="cs-CZ"/>
          </a:p>
        </c:txPr>
        <c:crossAx val="11436441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20880402096365225"/>
          <c:y val="1.9133759912562272E-2"/>
          <c:w val="0.4567862674060742"/>
          <c:h val="5.1167134734677863E-2"/>
        </c:manualLayout>
      </c:layout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sideWall>
      <c:spPr>
        <a:noFill/>
        <a:ln w="25367">
          <a:noFill/>
        </a:ln>
      </c:spPr>
    </c:sideWall>
    <c:backWall>
      <c:spPr>
        <a:noFill/>
        <a:ln w="25367">
          <a:noFill/>
        </a:ln>
      </c:spPr>
    </c:backWall>
    <c:plotArea>
      <c:layout>
        <c:manualLayout>
          <c:layoutTarget val="inner"/>
          <c:xMode val="edge"/>
          <c:yMode val="edge"/>
          <c:x val="7.5642341582302208E-2"/>
          <c:y val="0.23810814691473153"/>
          <c:w val="0.92435765841769779"/>
          <c:h val="0.5399078661207531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8064A2">
                  <a:lumMod val="40000"/>
                  <a:lumOff val="60000"/>
                </a:srgb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lang="cs-CZ" sz="1200" b="1"/>
                </a:pPr>
                <a:endParaRPr lang="cs-CZ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1- určitě vyhovující</c:v>
                </c:pt>
                <c:pt idx="1">
                  <c:v>2- spíše vyhovující</c:v>
                </c:pt>
                <c:pt idx="2">
                  <c:v>3- ani vyhovující ani nevyhovující</c:v>
                </c:pt>
                <c:pt idx="3">
                  <c:v>4- spíše nevyhovující</c:v>
                </c:pt>
                <c:pt idx="4">
                  <c:v>5- určitě nevyhovující</c:v>
                </c:pt>
                <c:pt idx="5">
                  <c:v>6- neznám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4.8442906574394451</c:v>
                </c:pt>
                <c:pt idx="1">
                  <c:v>7.6124567474048446</c:v>
                </c:pt>
                <c:pt idx="2">
                  <c:v>19.377162629757787</c:v>
                </c:pt>
                <c:pt idx="3">
                  <c:v>22.145328719723182</c:v>
                </c:pt>
                <c:pt idx="4">
                  <c:v>42.560553633217992</c:v>
                </c:pt>
                <c:pt idx="5">
                  <c:v>3.4602076124567476</c:v>
                </c:pt>
              </c:numCache>
            </c:numRef>
          </c:val>
        </c:ser>
        <c:dLbls/>
        <c:shape val="cylinder"/>
        <c:axId val="114412544"/>
        <c:axId val="114418432"/>
        <c:axId val="0"/>
      </c:bar3DChart>
      <c:catAx>
        <c:axId val="114412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cs-CZ" sz="1200" b="1"/>
            </a:pPr>
            <a:endParaRPr lang="cs-CZ"/>
          </a:p>
        </c:txPr>
        <c:crossAx val="114418432"/>
        <c:crosses val="autoZero"/>
        <c:auto val="1"/>
        <c:lblAlgn val="ctr"/>
        <c:lblOffset val="100"/>
      </c:catAx>
      <c:valAx>
        <c:axId val="114418432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cs-CZ" sz="1200"/>
            </a:pPr>
            <a:endParaRPr lang="cs-CZ"/>
          </a:p>
        </c:txPr>
        <c:crossAx val="114412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cs-CZ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cs-CZ" sz="800"/>
            </a:pPr>
            <a:r>
              <a:rPr lang="en-US" sz="800" b="0" dirty="0" err="1" smtClean="0"/>
              <a:t>Vážený</a:t>
            </a:r>
            <a:r>
              <a:rPr lang="en-US" sz="800" b="0" dirty="0" smtClean="0"/>
              <a:t> </a:t>
            </a:r>
            <a:r>
              <a:rPr lang="en-US" sz="800" b="0" dirty="0" err="1" smtClean="0"/>
              <a:t>průměr</a:t>
            </a:r>
            <a:endParaRPr lang="en-US" sz="800" b="0" dirty="0" smtClean="0"/>
          </a:p>
        </c:rich>
      </c:tx>
      <c:layout>
        <c:manualLayout>
          <c:xMode val="edge"/>
          <c:yMode val="edge"/>
          <c:x val="0.43292903237325614"/>
          <c:y val="3.0580026110637671E-4"/>
        </c:manualLayout>
      </c:layout>
    </c:title>
    <c:view3D>
      <c:rotX val="0"/>
      <c:rotY val="0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398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476115406515734E-2"/>
          <c:y val="0.38881968583834736"/>
          <c:w val="0.86019654025157555"/>
          <c:h val="0.33889405090184366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3.9299999999999997</c:v>
                </c:pt>
              </c:numCache>
            </c:numRef>
          </c:val>
        </c:ser>
        <c:dLbls/>
        <c:shape val="cylinder"/>
        <c:axId val="114854144"/>
        <c:axId val="114864128"/>
        <c:axId val="0"/>
      </c:bar3DChart>
      <c:catAx>
        <c:axId val="114854144"/>
        <c:scaling>
          <c:orientation val="maxMin"/>
        </c:scaling>
        <c:delete val="1"/>
        <c:axPos val="l"/>
        <c:numFmt formatCode="General" sourceLinked="1"/>
        <c:tickLblPos val="none"/>
        <c:crossAx val="114864128"/>
        <c:crossesAt val="3"/>
        <c:auto val="1"/>
        <c:lblAlgn val="ctr"/>
        <c:lblOffset val="10"/>
      </c:catAx>
      <c:valAx>
        <c:axId val="114864128"/>
        <c:scaling>
          <c:orientation val="minMax"/>
          <c:max val="5"/>
          <c:min val="1"/>
        </c:scaling>
        <c:axPos val="b"/>
        <c:numFmt formatCode="General" sourceLinked="1"/>
        <c:majorTickMark val="cross"/>
        <c:tickLblPos val="high"/>
        <c:txPr>
          <a:bodyPr/>
          <a:lstStyle/>
          <a:p>
            <a:pPr>
              <a:defRPr lang="cs-CZ" sz="1000"/>
            </a:pPr>
            <a:endParaRPr lang="cs-CZ"/>
          </a:p>
        </c:txPr>
        <c:crossAx val="114854144"/>
        <c:crosses val="max"/>
        <c:crossBetween val="between"/>
        <c:majorUnit val="1"/>
      </c:valAx>
      <c:spPr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0.19025</cdr:x>
      <cdr:y>0.09636</cdr:y>
    </cdr:from>
    <cdr:to>
      <cdr:x>0.78013</cdr:x>
      <cdr:y>0.14001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420235" y="331362"/>
          <a:ext cx="1302970" cy="150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0.00026</cdr:x>
      <cdr:y>0</cdr:y>
    </cdr:from>
    <cdr:to>
      <cdr:x>0.03101</cdr:x>
      <cdr:y>0.23529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4" y="0"/>
          <a:ext cx="13150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0.20348</cdr:x>
      <cdr:y>0.14035</cdr:y>
    </cdr:from>
    <cdr:to>
      <cdr:x>0.79336</cdr:x>
      <cdr:y>0.184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449465" y="576063"/>
          <a:ext cx="1302970" cy="1791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800" dirty="0" smtClean="0"/>
            <a:t>Vážený průměr</a:t>
          </a:r>
          <a:endParaRPr lang="en-US" sz="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0.73023</cdr:x>
      <cdr:y>0.0767</cdr:y>
    </cdr:from>
    <cdr:to>
      <cdr:x>0.75859</cdr:x>
      <cdr:y>0.17458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343" y="169275"/>
          <a:ext cx="144021" cy="2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0.54385</cdr:x>
      <cdr:y>0.36111</cdr:y>
    </cdr:from>
    <cdr:to>
      <cdr:x>0.63449</cdr:x>
      <cdr:y>0.46824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0" y="848758"/>
          <a:ext cx="288033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%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0.54895</cdr:x>
      <cdr:y>0.18943</cdr:y>
    </cdr:from>
    <cdr:to>
      <cdr:x>0.63994</cdr:x>
      <cdr:y>0.30203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7761" y="423616"/>
          <a:ext cx="288033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0.61617</cdr:x>
      <cdr:y>0.11397</cdr:y>
    </cdr:from>
    <cdr:to>
      <cdr:x>0.75662</cdr:x>
      <cdr:y>0.25967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3598" y="196966"/>
          <a:ext cx="288033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%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0.61617</cdr:x>
      <cdr:y>0.11397</cdr:y>
    </cdr:from>
    <cdr:to>
      <cdr:x>0.75662</cdr:x>
      <cdr:y>0.25967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3598" y="196966"/>
          <a:ext cx="288033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%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0.12635</cdr:y>
    </cdr:from>
    <cdr:to>
      <cdr:x>0.08832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43" y="432048"/>
          <a:ext cx="365257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0.03859</cdr:x>
      <cdr:y>0.12635</cdr:y>
    </cdr:from>
    <cdr:to>
      <cdr:x>0.08832</cdr:x>
      <cdr:y>0.19709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443" y="432048"/>
          <a:ext cx="365257" cy="241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0.90191</cdr:x>
      <cdr:y>0.05202</cdr:y>
    </cdr:from>
    <cdr:to>
      <cdr:x>0.99014</cdr:x>
      <cdr:y>0.10191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61050" y="239033"/>
          <a:ext cx="250538" cy="229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%</a:t>
          </a:r>
          <a:endParaRPr lang="en-US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0.61603</cdr:x>
      <cdr:y>0.09166</cdr:y>
    </cdr:from>
    <cdr:to>
      <cdr:x>0.76233</cdr:x>
      <cdr:y>0.24956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798" y="146166"/>
          <a:ext cx="288033" cy="251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3B5AC-5D24-4AFC-A5C2-38A50FAC0073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F4D2-D940-4723-A0CC-3379A963B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98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018EC-BC8A-4324-AEE3-8D482CB9D1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5877274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C5C7C3D-7ED2-4046-8AAB-B7DA1F428B9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0D5F779-02DB-4986-BA5D-A03FB6304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" y="6550225"/>
            <a:ext cx="604846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noProof="0" dirty="0" smtClean="0">
                <a:solidFill>
                  <a:schemeClr val="tx1"/>
                </a:solidFill>
              </a:rPr>
              <a:t>                                    Výzkum veřejného mínění – MČ Praha 5 </a:t>
            </a:r>
            <a:endParaRPr lang="cs-CZ" sz="1400" b="1" noProof="0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31542" y="6550225"/>
            <a:ext cx="206885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400" b="1" baseline="0" dirty="0" smtClean="0">
                <a:solidFill>
                  <a:schemeClr val="tx1"/>
                </a:solidFill>
              </a:rPr>
              <a:t>Září </a:t>
            </a:r>
            <a:r>
              <a:rPr lang="en-US" sz="1400" b="1" baseline="0" dirty="0" smtClean="0">
                <a:solidFill>
                  <a:schemeClr val="tx1"/>
                </a:solidFill>
              </a:rPr>
              <a:t>201</a:t>
            </a:r>
            <a:r>
              <a:rPr lang="cs-CZ" sz="1400" b="1" baseline="0" dirty="0" smtClean="0">
                <a:solidFill>
                  <a:schemeClr val="tx1"/>
                </a:solidFill>
              </a:rPr>
              <a:t>2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00392" y="6550225"/>
            <a:ext cx="104360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fld id="{33749E53-6339-40C6-878D-F229C0FEDB46}" type="slidenum">
              <a:rPr lang="cs-CZ" sz="1400" b="1" smtClean="0">
                <a:solidFill>
                  <a:schemeClr val="tx1"/>
                </a:solidFill>
                <a:latin typeface="Calibri" pitchFamily="34" charset="0"/>
              </a:rPr>
              <a:pPr algn="ctr"/>
              <a:t>‹#›</a:t>
            </a:fld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-</a:t>
            </a:r>
            <a:endParaRPr lang="cs-CZ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6" name="Picture 2" descr="C:\_FR\_Logos\Praha 5\Praha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9" y="6525345"/>
            <a:ext cx="820899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mailto:snizeniimisi@praha5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9131" y="1077124"/>
            <a:ext cx="667716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Výzkum veřejného mínění obyvatelů MČ Praha 5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Projekt „Snížení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imisní zátěže ozeleněním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ulic“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9"/>
            <a:ext cx="470645" cy="7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_FR\_Logos\Praha 5\Praha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57540" y="5714092"/>
            <a:ext cx="2486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cs-CZ" sz="2800" dirty="0" smtClean="0">
                <a:latin typeface="Arial" pitchFamily="34" charset="0"/>
                <a:cs typeface="Arial" pitchFamily="34" charset="0"/>
              </a:rPr>
              <a:t>Září 2012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jiri.cermak\Desktop\Pruzkum\Nádražní 2 - A (Mediu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4003453" cy="22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3527" y="1023119"/>
            <a:ext cx="28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Kolika občanům něco vadí na současné realizaci projektu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447919380"/>
              </p:ext>
            </p:extLst>
          </p:nvPr>
        </p:nvGraphicFramePr>
        <p:xfrm>
          <a:off x="2503891" y="1604304"/>
          <a:ext cx="6772225" cy="459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2263" y="1481587"/>
            <a:ext cx="943052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289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projekt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7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4252458"/>
              </p:ext>
            </p:extLst>
          </p:nvPr>
        </p:nvGraphicFramePr>
        <p:xfrm>
          <a:off x="550889" y="1587216"/>
          <a:ext cx="1968741" cy="159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67544" y="2705780"/>
            <a:ext cx="20520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Q.5a Je něco, co Vám na současné realizaci projektu vadí?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946770" y="6005463"/>
            <a:ext cx="2657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Q.5b Pokud Q.5a - ANO, co konkrétně?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1141" y="132730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27" name="Right Arrow 26"/>
          <p:cNvSpPr/>
          <p:nvPr/>
        </p:nvSpPr>
        <p:spPr>
          <a:xfrm>
            <a:off x="3461181" y="1549610"/>
            <a:ext cx="876451" cy="2817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32040" y="1124745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něco vadí, co konkrétně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663300"/>
                </a:solidFill>
              </a:rPr>
              <a:t>(Spontánně jmenované</a:t>
            </a:r>
            <a:r>
              <a:rPr lang="cs-CZ" sz="1100" dirty="0" smtClean="0">
                <a:solidFill>
                  <a:srgbClr val="663300"/>
                </a:solidFill>
              </a:rPr>
              <a:t>)</a:t>
            </a:r>
            <a:endParaRPr lang="cs-CZ" sz="1100" dirty="0">
              <a:solidFill>
                <a:srgbClr val="6633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37919" y="1236259"/>
            <a:ext cx="943052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240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projekt a něco jim vadí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51520" y="6021290"/>
            <a:ext cx="4968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Q.5c Pokud Q.5a – ANO, pokud by Vámi uvedené problémy byly odstraněny, je podle Vás snížení imisí z dopravy umístěním více zeleně do ulic Prahy 5 přijatelné/dobré?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272947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ANO, ….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2792532" y="2818554"/>
            <a:ext cx="507093" cy="28175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5981" y="33378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by problémy byly odstraněny, je snížení imisí z dopravy umístěním více zeleně přijatelné?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graphicFrame>
        <p:nvGraphicFramePr>
          <p:cNvPr id="3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5674007"/>
              </p:ext>
            </p:extLst>
          </p:nvPr>
        </p:nvGraphicFramePr>
        <p:xfrm>
          <a:off x="539552" y="4653136"/>
          <a:ext cx="3960440" cy="129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961712" y="3933056"/>
            <a:ext cx="1404155" cy="260677"/>
            <a:chOff x="1540674" y="1124744"/>
            <a:chExt cx="1428157" cy="375374"/>
          </a:xfrm>
        </p:grpSpPr>
        <p:sp>
          <p:nvSpPr>
            <p:cNvPr id="36" name="Right Arrow 35"/>
            <p:cNvSpPr/>
            <p:nvPr/>
          </p:nvSpPr>
          <p:spPr>
            <a:xfrm>
              <a:off x="2229226" y="1124745"/>
              <a:ext cx="739605" cy="375373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Nepřijatelné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Left Arrow 36"/>
            <p:cNvSpPr/>
            <p:nvPr/>
          </p:nvSpPr>
          <p:spPr>
            <a:xfrm>
              <a:off x="1540674" y="1124744"/>
              <a:ext cx="714079" cy="375373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Přijatelné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7355056"/>
              </p:ext>
            </p:extLst>
          </p:nvPr>
        </p:nvGraphicFramePr>
        <p:xfrm>
          <a:off x="827585" y="4204338"/>
          <a:ext cx="3725684" cy="59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45376" y="3706580"/>
            <a:ext cx="943052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240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projekt a něco jim vadí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0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64217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3.7</a:t>
            </a:r>
            <a:r>
              <a:rPr lang="en-US" sz="1600" b="1" dirty="0" smtClean="0">
                <a:solidFill>
                  <a:srgbClr val="663300"/>
                </a:solidFill>
              </a:rPr>
              <a:t> </a:t>
            </a:r>
            <a:r>
              <a:rPr lang="cs-CZ" sz="1600" b="1" dirty="0" smtClean="0">
                <a:solidFill>
                  <a:srgbClr val="663300"/>
                </a:solidFill>
              </a:rPr>
              <a:t>Výhrady občanů k projektu  </a:t>
            </a:r>
            <a:endParaRPr lang="cs-CZ" sz="1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91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047958"/>
              </p:ext>
            </p:extLst>
          </p:nvPr>
        </p:nvGraphicFramePr>
        <p:xfrm>
          <a:off x="493947" y="1772816"/>
          <a:ext cx="7534437" cy="2996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855"/>
                <a:gridCol w="5256582"/>
              </a:tblGrid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1 - Hořejší nábřeží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2 - Na Knížecí 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3 - Na Knížecí 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4 - Na Knížecí 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5 - Nádražní 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6 - Nádražní 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7 - Nádražní 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8 - Strakonická 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9 - Strakonická 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10 - Svornosti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11 - Ženské domovy 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12 - Ženské domovy 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č. 13 - Na Knížecí (pohled shora)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761467400"/>
              </p:ext>
            </p:extLst>
          </p:nvPr>
        </p:nvGraphicFramePr>
        <p:xfrm>
          <a:off x="2611715" y="836713"/>
          <a:ext cx="5848719" cy="410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67544" y="5949281"/>
            <a:ext cx="82089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Q.7 Nyní Vám předložíme obrázky, jak vytipované ulice vypadají nyní a jak by vypadaly s umístěnou zelení. Kterou ze dvou předložených variant Vy osobně preferujete</a:t>
            </a:r>
            <a:r>
              <a:rPr lang="pl-PL" sz="1100" i="1" dirty="0" smtClean="0">
                <a:solidFill>
                  <a:prstClr val="black"/>
                </a:solidFill>
              </a:rPr>
              <a:t>? (pozn. </a:t>
            </a:r>
            <a:r>
              <a:rPr lang="pl-PL" sz="1100" i="1" dirty="0">
                <a:solidFill>
                  <a:prstClr val="black"/>
                </a:solidFill>
              </a:rPr>
              <a:t>p</a:t>
            </a:r>
            <a:r>
              <a:rPr lang="pl-PL" sz="1100" i="1" dirty="0" smtClean="0">
                <a:solidFill>
                  <a:prstClr val="black"/>
                </a:solidFill>
              </a:rPr>
              <a:t>ro tazatele: rotuj pořadí překládaných vizualizací) 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2980078401"/>
              </p:ext>
            </p:extLst>
          </p:nvPr>
        </p:nvGraphicFramePr>
        <p:xfrm>
          <a:off x="2707098" y="836713"/>
          <a:ext cx="2208873" cy="410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843808" y="4797141"/>
            <a:ext cx="1728192" cy="288043"/>
            <a:chOff x="3851920" y="4797152"/>
            <a:chExt cx="1224136" cy="288043"/>
          </a:xfrm>
        </p:grpSpPr>
        <p:sp>
          <p:nvSpPr>
            <p:cNvPr id="15" name="Left Arrow 14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Bez květníků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S květníky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5229200"/>
            <a:ext cx="741682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Pozn.: respondentům byla přeložena karta s fotografií lokality bez květníků a s vizualizací stejné lokality s vloženými květníky (viz. </a:t>
            </a:r>
            <a:r>
              <a:rPr lang="cs-CZ" sz="1400" dirty="0"/>
              <a:t>p</a:t>
            </a:r>
            <a:r>
              <a:rPr lang="cs-CZ" sz="1400" dirty="0" smtClean="0"/>
              <a:t>říloha)</a:t>
            </a:r>
            <a:endParaRPr lang="en-US" sz="14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11092" y="74490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2068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3.8 Preference vytipovaných lokalit pro variantu</a:t>
            </a:r>
            <a:r>
              <a:rPr lang="cs-CZ" sz="1600" b="1" u="sng" dirty="0" smtClean="0">
                <a:solidFill>
                  <a:srgbClr val="663300"/>
                </a:solidFill>
              </a:rPr>
              <a:t> bez květníků </a:t>
            </a:r>
            <a:r>
              <a:rPr lang="cs-CZ" sz="1600" b="1" dirty="0" smtClean="0">
                <a:solidFill>
                  <a:srgbClr val="663300"/>
                </a:solidFill>
              </a:rPr>
              <a:t>(současný stav) </a:t>
            </a:r>
            <a:r>
              <a:rPr lang="cs-CZ" sz="1600" b="1" u="sng" dirty="0" smtClean="0">
                <a:solidFill>
                  <a:srgbClr val="663300"/>
                </a:solidFill>
              </a:rPr>
              <a:t>vs.</a:t>
            </a:r>
            <a:r>
              <a:rPr lang="cs-CZ" sz="1600" b="1" dirty="0" smtClean="0">
                <a:solidFill>
                  <a:srgbClr val="663300"/>
                </a:solidFill>
              </a:rPr>
              <a:t> variantu </a:t>
            </a:r>
            <a:r>
              <a:rPr lang="cs-CZ" sz="1600" b="1" u="sng" dirty="0" smtClean="0">
                <a:solidFill>
                  <a:srgbClr val="663300"/>
                </a:solidFill>
              </a:rPr>
              <a:t>s květníky</a:t>
            </a:r>
            <a:r>
              <a:rPr lang="cs-CZ" sz="1600" b="1" dirty="0" smtClean="0">
                <a:solidFill>
                  <a:srgbClr val="663300"/>
                </a:solidFill>
              </a:rPr>
              <a:t> (s umístěnou zelení).</a:t>
            </a:r>
          </a:p>
        </p:txBody>
      </p:sp>
      <p:sp>
        <p:nvSpPr>
          <p:cNvPr id="20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11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2812944"/>
              </p:ext>
            </p:extLst>
          </p:nvPr>
        </p:nvGraphicFramePr>
        <p:xfrm>
          <a:off x="500033" y="795563"/>
          <a:ext cx="3643339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2403645"/>
              </p:ext>
            </p:extLst>
          </p:nvPr>
        </p:nvGraphicFramePr>
        <p:xfrm>
          <a:off x="4527973" y="908648"/>
          <a:ext cx="4450607" cy="27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500563" y="66263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 smtClean="0"/>
              <a:t>4</a:t>
            </a:r>
            <a:r>
              <a:rPr lang="en-US" dirty="0" smtClean="0"/>
              <a:t>.2 </a:t>
            </a:r>
            <a:r>
              <a:rPr lang="cs-CZ" dirty="0"/>
              <a:t>Věk</a:t>
            </a:r>
            <a:endParaRPr lang="en-US" dirty="0"/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00035" y="662637"/>
            <a:ext cx="133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4</a:t>
            </a:r>
            <a:r>
              <a:rPr lang="en-US" dirty="0" smtClean="0"/>
              <a:t>.1 </a:t>
            </a:r>
            <a:r>
              <a:rPr lang="cs-CZ" dirty="0"/>
              <a:t>Pohlaví</a:t>
            </a:r>
            <a:endParaRPr lang="en-US" dirty="0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477200" y="910807"/>
            <a:ext cx="19812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věk</a:t>
            </a:r>
            <a:r>
              <a:rPr lang="en-US" sz="1100" dirty="0" smtClean="0">
                <a:latin typeface="Calibri" pitchFamily="34" charset="0"/>
              </a:rPr>
              <a:t>: </a:t>
            </a:r>
            <a:r>
              <a:rPr lang="cs-CZ" sz="1100" dirty="0" smtClean="0">
                <a:latin typeface="Calibri" pitchFamily="34" charset="0"/>
              </a:rPr>
              <a:t>4</a:t>
            </a:r>
            <a:r>
              <a:rPr lang="en-US" sz="1100" dirty="0" smtClean="0">
                <a:latin typeface="Calibri" pitchFamily="34" charset="0"/>
              </a:rPr>
              <a:t>4</a:t>
            </a:r>
            <a:r>
              <a:rPr lang="cs-CZ" sz="1100" dirty="0" smtClean="0">
                <a:latin typeface="Calibri" pitchFamily="34" charset="0"/>
              </a:rPr>
              <a:t>,</a:t>
            </a:r>
            <a:r>
              <a:rPr lang="en-US" sz="1100" dirty="0" smtClean="0">
                <a:latin typeface="Calibri" pitchFamily="34" charset="0"/>
              </a:rPr>
              <a:t>4</a:t>
            </a:r>
            <a:r>
              <a:rPr lang="cs-CZ" sz="1100" dirty="0" smtClean="0">
                <a:latin typeface="Calibri" pitchFamily="34" charset="0"/>
              </a:rPr>
              <a:t> let</a:t>
            </a:r>
            <a:endParaRPr lang="en-US" sz="1100" dirty="0">
              <a:latin typeface="Calibri" pitchFamily="34" charset="0"/>
            </a:endParaRPr>
          </a:p>
        </p:txBody>
      </p:sp>
      <p:graphicFrame>
        <p:nvGraphicFramePr>
          <p:cNvPr id="14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5736393"/>
              </p:ext>
            </p:extLst>
          </p:nvPr>
        </p:nvGraphicFramePr>
        <p:xfrm>
          <a:off x="179512" y="3717033"/>
          <a:ext cx="4248472" cy="26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00035" y="3739236"/>
            <a:ext cx="299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4</a:t>
            </a:r>
            <a:r>
              <a:rPr lang="en-US" dirty="0" smtClean="0"/>
              <a:t>.3 </a:t>
            </a:r>
            <a:r>
              <a:rPr lang="cs-CZ" dirty="0" smtClean="0"/>
              <a:t>Nejvyšší dosažené vzdělání</a:t>
            </a:r>
            <a:endParaRPr lang="en-US" dirty="0"/>
          </a:p>
        </p:txBody>
      </p:sp>
      <p:graphicFrame>
        <p:nvGraphicFramePr>
          <p:cNvPr id="2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9052384"/>
              </p:ext>
            </p:extLst>
          </p:nvPr>
        </p:nvGraphicFramePr>
        <p:xfrm>
          <a:off x="4500563" y="3556138"/>
          <a:ext cx="4491608" cy="282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4932040" y="373923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/>
              <a:t>4</a:t>
            </a:r>
            <a:r>
              <a:rPr lang="en-US" dirty="0" smtClean="0"/>
              <a:t>.4 </a:t>
            </a:r>
            <a:r>
              <a:rPr lang="cs-CZ" dirty="0"/>
              <a:t>Čistý měsíční příjem domácnosti</a:t>
            </a:r>
            <a:endParaRPr lang="en-US" dirty="0"/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125852" y="4047013"/>
            <a:ext cx="264604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čistý měsíční příjem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28</a:t>
            </a:r>
            <a:r>
              <a:rPr lang="en-US" sz="1100" dirty="0" smtClean="0">
                <a:latin typeface="Calibri" pitchFamily="34" charset="0"/>
              </a:rPr>
              <a:t>349</a:t>
            </a:r>
            <a:r>
              <a:rPr lang="cs-CZ" sz="1100" dirty="0" smtClean="0">
                <a:latin typeface="Calibri" pitchFamily="34" charset="0"/>
              </a:rPr>
              <a:t> Kč</a:t>
            </a:r>
            <a:endParaRPr lang="en-US" sz="1100" dirty="0" smtClean="0">
              <a:latin typeface="Calibri" pitchFamily="34" charset="0"/>
            </a:endParaRPr>
          </a:p>
        </p:txBody>
      </p:sp>
      <p:sp>
        <p:nvSpPr>
          <p:cNvPr id="16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40352" y="11663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9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388811" y="692696"/>
            <a:ext cx="216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sz="1600" dirty="0"/>
              <a:t>4</a:t>
            </a:r>
            <a:r>
              <a:rPr lang="en-US" sz="1600" dirty="0" smtClean="0"/>
              <a:t>.5 </a:t>
            </a:r>
            <a:r>
              <a:rPr lang="cs-CZ" sz="1600" dirty="0"/>
              <a:t>Zaměstnání</a:t>
            </a:r>
            <a:endParaRPr lang="en-US" sz="1600" dirty="0"/>
          </a:p>
        </p:txBody>
      </p:sp>
      <p:graphicFrame>
        <p:nvGraphicFramePr>
          <p:cNvPr id="18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1179401"/>
              </p:ext>
            </p:extLst>
          </p:nvPr>
        </p:nvGraphicFramePr>
        <p:xfrm>
          <a:off x="250255" y="3864717"/>
          <a:ext cx="4071967" cy="215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317798" y="3229421"/>
            <a:ext cx="302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 smtClean="0"/>
              <a:t>4.7</a:t>
            </a:r>
            <a:r>
              <a:rPr lang="en-US" dirty="0" smtClean="0"/>
              <a:t> </a:t>
            </a:r>
            <a:r>
              <a:rPr lang="cs-CZ" dirty="0"/>
              <a:t>Počet dětí do </a:t>
            </a:r>
            <a:r>
              <a:rPr lang="en-US" dirty="0"/>
              <a:t>18</a:t>
            </a:r>
            <a:r>
              <a:rPr lang="cs-CZ" dirty="0"/>
              <a:t>-ti</a:t>
            </a:r>
            <a:r>
              <a:rPr lang="en-US" dirty="0"/>
              <a:t> </a:t>
            </a:r>
            <a:r>
              <a:rPr lang="cs-CZ" dirty="0"/>
              <a:t>let ve společné domácnosti</a:t>
            </a:r>
            <a:endParaRPr lang="en-US" dirty="0"/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897755" y="3984634"/>
            <a:ext cx="309634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100" dirty="0" smtClean="0">
                <a:latin typeface="Calibri" pitchFamily="34" charset="0"/>
              </a:rPr>
              <a:t>Průměrný počet dětí ve spol. domácnosti</a:t>
            </a:r>
            <a:r>
              <a:rPr lang="en-US" sz="1100" dirty="0" smtClean="0">
                <a:latin typeface="Calibri" pitchFamily="34" charset="0"/>
              </a:rPr>
              <a:t>:</a:t>
            </a:r>
            <a:r>
              <a:rPr lang="cs-CZ" sz="1100" dirty="0" smtClean="0">
                <a:latin typeface="Calibri" pitchFamily="34" charset="0"/>
              </a:rPr>
              <a:t> 0,4</a:t>
            </a:r>
            <a:r>
              <a:rPr lang="en-US" sz="1100" dirty="0" smtClean="0">
                <a:latin typeface="Calibri" pitchFamily="34" charset="0"/>
              </a:rPr>
              <a:t>5</a:t>
            </a:r>
            <a:r>
              <a:rPr lang="cs-CZ" sz="1100" dirty="0" smtClean="0">
                <a:latin typeface="Calibri" pitchFamily="34" charset="0"/>
              </a:rPr>
              <a:t> dětí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4</a:t>
            </a:r>
            <a:r>
              <a:rPr lang="cs-CZ" sz="2000" b="1" dirty="0" smtClean="0">
                <a:solidFill>
                  <a:srgbClr val="FFFFFF"/>
                </a:solidFill>
              </a:rPr>
              <a:t>. Demografie respondentů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3887246"/>
              </p:ext>
            </p:extLst>
          </p:nvPr>
        </p:nvGraphicFramePr>
        <p:xfrm>
          <a:off x="3995519" y="764704"/>
          <a:ext cx="46262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018791" y="692696"/>
            <a:ext cx="216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 smtClean="0"/>
              <a:t>4.6</a:t>
            </a:r>
            <a:r>
              <a:rPr lang="en-US" dirty="0" smtClean="0"/>
              <a:t> </a:t>
            </a:r>
            <a:r>
              <a:rPr lang="cs-CZ" dirty="0" smtClean="0"/>
              <a:t>Lokalita</a:t>
            </a:r>
            <a:endParaRPr lang="en-US" dirty="0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76627" y="3180815"/>
            <a:ext cx="3743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3300"/>
                </a:solidFill>
                <a:latin typeface="Calibri"/>
              </a:defRPr>
            </a:lvl1pPr>
          </a:lstStyle>
          <a:p>
            <a:r>
              <a:rPr lang="cs-CZ" dirty="0" smtClean="0"/>
              <a:t>4.8</a:t>
            </a:r>
            <a:r>
              <a:rPr lang="en-US" dirty="0" smtClean="0"/>
              <a:t> </a:t>
            </a:r>
            <a:r>
              <a:rPr lang="cs-CZ" dirty="0" smtClean="0"/>
              <a:t>Běžně využívané dopravní prostředky během pracovního týdne</a:t>
            </a:r>
          </a:p>
          <a:p>
            <a:r>
              <a:rPr lang="cs-CZ" sz="1000" b="0" dirty="0" smtClean="0"/>
              <a:t>(možno více odpovědí)</a:t>
            </a:r>
            <a:endParaRPr lang="en-US" sz="1000" b="0" dirty="0"/>
          </a:p>
        </p:txBody>
      </p:sp>
      <p:graphicFrame>
        <p:nvGraphicFramePr>
          <p:cNvPr id="2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6700946"/>
              </p:ext>
            </p:extLst>
          </p:nvPr>
        </p:nvGraphicFramePr>
        <p:xfrm>
          <a:off x="5220072" y="3933058"/>
          <a:ext cx="3627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40352" y="116632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13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1279439"/>
              </p:ext>
            </p:extLst>
          </p:nvPr>
        </p:nvGraphicFramePr>
        <p:xfrm>
          <a:off x="141735" y="861975"/>
          <a:ext cx="5078337" cy="220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71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5637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5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73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163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16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5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85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82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5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46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28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270207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Obsah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9" y="692696"/>
            <a:ext cx="8534723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cs-CZ" sz="1400" b="1" dirty="0" smtClean="0"/>
              <a:t>1. Předmět </a:t>
            </a:r>
            <a:r>
              <a:rPr lang="cs-CZ" sz="1400" b="1" dirty="0"/>
              <a:t>výzkumu</a:t>
            </a:r>
          </a:p>
          <a:p>
            <a:pPr>
              <a:spcBef>
                <a:spcPts val="400"/>
              </a:spcBef>
            </a:pPr>
            <a:r>
              <a:rPr lang="cs-CZ" sz="1400" b="1" dirty="0" smtClean="0"/>
              <a:t>2. Metodologie</a:t>
            </a:r>
            <a:endParaRPr lang="cs-CZ" sz="1400" b="1" dirty="0"/>
          </a:p>
          <a:p>
            <a:pPr>
              <a:spcBef>
                <a:spcPts val="400"/>
              </a:spcBef>
            </a:pPr>
            <a:r>
              <a:rPr lang="cs-CZ" sz="1400" b="1" dirty="0" smtClean="0"/>
              <a:t>3. Výsledky výzkumu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>
                <a:solidFill>
                  <a:srgbClr val="663300"/>
                </a:solidFill>
              </a:rPr>
              <a:t>3.1 Hodnocení stavu ovzduší v jednotlivých částech Prahy 5</a:t>
            </a:r>
            <a:endParaRPr lang="cs-CZ" sz="14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>
                <a:solidFill>
                  <a:srgbClr val="663300"/>
                </a:solidFill>
              </a:rPr>
              <a:t>3.2 Měla by Praha 5 aktivně usilovat o snížení imisí?</a:t>
            </a:r>
            <a:endParaRPr lang="cs-CZ" sz="14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>
                <a:solidFill>
                  <a:srgbClr val="663300"/>
                </a:solidFill>
              </a:rPr>
              <a:t>3.3 Povědomí občanů o projektu </a:t>
            </a:r>
            <a:r>
              <a:rPr lang="cs-CZ" sz="1400" b="1" dirty="0" smtClean="0">
                <a:solidFill>
                  <a:srgbClr val="663300"/>
                </a:solidFill>
              </a:rPr>
              <a:t>květníků</a:t>
            </a:r>
          </a:p>
          <a:p>
            <a:pPr marL="720000" lvl="1" indent="-360000">
              <a:spcBef>
                <a:spcPts val="400"/>
              </a:spcBef>
            </a:pPr>
            <a:r>
              <a:rPr lang="pl-PL" sz="1400" b="1" dirty="0" smtClean="0">
                <a:solidFill>
                  <a:srgbClr val="663300"/>
                </a:solidFill>
              </a:rPr>
              <a:t>3.4 </a:t>
            </a:r>
            <a:r>
              <a:rPr lang="pl-PL" sz="1400" b="1" dirty="0">
                <a:solidFill>
                  <a:srgbClr val="663300"/>
                </a:solidFill>
              </a:rPr>
              <a:t>Povědomí </a:t>
            </a:r>
            <a:r>
              <a:rPr lang="cs-CZ" sz="1400" b="1" dirty="0" smtClean="0">
                <a:solidFill>
                  <a:srgbClr val="663300"/>
                </a:solidFill>
              </a:rPr>
              <a:t>občanů </a:t>
            </a:r>
            <a:r>
              <a:rPr lang="pl-PL" sz="1400" b="1" dirty="0" smtClean="0">
                <a:solidFill>
                  <a:srgbClr val="663300"/>
                </a:solidFill>
              </a:rPr>
              <a:t>o </a:t>
            </a:r>
            <a:r>
              <a:rPr lang="pl-PL" sz="1400" b="1" dirty="0">
                <a:solidFill>
                  <a:srgbClr val="663300"/>
                </a:solidFill>
              </a:rPr>
              <a:t>různých </a:t>
            </a:r>
            <a:r>
              <a:rPr lang="pl-PL" sz="1400" b="1" dirty="0" smtClean="0">
                <a:solidFill>
                  <a:srgbClr val="663300"/>
                </a:solidFill>
              </a:rPr>
              <a:t>aspektech</a:t>
            </a:r>
            <a:r>
              <a:rPr lang="en-US" sz="1400" b="1" dirty="0" smtClean="0">
                <a:solidFill>
                  <a:srgbClr val="663300"/>
                </a:solidFill>
              </a:rPr>
              <a:t> </a:t>
            </a:r>
            <a:r>
              <a:rPr lang="pl-PL" sz="1400" b="1" dirty="0" smtClean="0">
                <a:solidFill>
                  <a:srgbClr val="663300"/>
                </a:solidFill>
              </a:rPr>
              <a:t>projektu</a:t>
            </a:r>
            <a:endParaRPr lang="pl-PL" sz="1400" b="1" dirty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3.5 </a:t>
            </a:r>
            <a:r>
              <a:rPr lang="cs-CZ" sz="1400" b="1" dirty="0">
                <a:solidFill>
                  <a:srgbClr val="663300"/>
                </a:solidFill>
              </a:rPr>
              <a:t>Hodnocení prvotního rozmístění květníků</a:t>
            </a:r>
            <a:endParaRPr lang="cs-CZ" sz="1400" b="1" dirty="0" smtClean="0">
              <a:solidFill>
                <a:srgbClr val="663300"/>
              </a:solidFill>
            </a:endParaRP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3.6 </a:t>
            </a:r>
            <a:r>
              <a:rPr lang="cs-CZ" sz="1400" b="1" dirty="0">
                <a:solidFill>
                  <a:srgbClr val="663300"/>
                </a:solidFill>
              </a:rPr>
              <a:t>Hodnocení prvotního vzhledu </a:t>
            </a:r>
            <a:r>
              <a:rPr lang="cs-CZ" sz="1400" b="1" dirty="0" smtClean="0">
                <a:solidFill>
                  <a:srgbClr val="663300"/>
                </a:solidFill>
              </a:rPr>
              <a:t>květníků</a:t>
            </a:r>
          </a:p>
          <a:p>
            <a:pPr marL="720000" lvl="1" indent="-360000">
              <a:spcBef>
                <a:spcPts val="400"/>
              </a:spcBef>
            </a:pPr>
            <a:r>
              <a:rPr lang="pl-PL" sz="1400" b="1" dirty="0" smtClean="0">
                <a:solidFill>
                  <a:srgbClr val="663300"/>
                </a:solidFill>
              </a:rPr>
              <a:t>3.7 </a:t>
            </a:r>
            <a:r>
              <a:rPr lang="pl-PL" sz="1400" b="1" dirty="0">
                <a:solidFill>
                  <a:srgbClr val="663300"/>
                </a:solidFill>
              </a:rPr>
              <a:t>Výhrady občanů k </a:t>
            </a:r>
            <a:r>
              <a:rPr lang="pl-PL" sz="1400" b="1" dirty="0" smtClean="0">
                <a:solidFill>
                  <a:srgbClr val="663300"/>
                </a:solidFill>
              </a:rPr>
              <a:t>projektu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3.8 </a:t>
            </a:r>
            <a:r>
              <a:rPr lang="cs-CZ" sz="1400" b="1" dirty="0">
                <a:solidFill>
                  <a:srgbClr val="663300"/>
                </a:solidFill>
              </a:rPr>
              <a:t>Preference vytipovaných lokalit pro variantu </a:t>
            </a:r>
            <a:r>
              <a:rPr lang="cs-CZ" sz="1400" b="1" dirty="0" smtClean="0">
                <a:solidFill>
                  <a:srgbClr val="663300"/>
                </a:solidFill>
              </a:rPr>
              <a:t>bez květníků vs</a:t>
            </a:r>
            <a:r>
              <a:rPr lang="cs-CZ" sz="1400" b="1" dirty="0">
                <a:solidFill>
                  <a:srgbClr val="663300"/>
                </a:solidFill>
              </a:rPr>
              <a:t>. variantu s </a:t>
            </a:r>
            <a:r>
              <a:rPr lang="cs-CZ" sz="1400" b="1" dirty="0" smtClean="0">
                <a:solidFill>
                  <a:srgbClr val="663300"/>
                </a:solidFill>
              </a:rPr>
              <a:t>květníky</a:t>
            </a:r>
          </a:p>
          <a:p>
            <a:pPr>
              <a:spcBef>
                <a:spcPts val="400"/>
              </a:spcBef>
            </a:pPr>
            <a:r>
              <a:rPr lang="cs-CZ" sz="1400" b="1" dirty="0" smtClean="0"/>
              <a:t>4. Demografie respondentů</a:t>
            </a:r>
            <a:endParaRPr lang="cs-CZ" sz="1400" b="1" dirty="0"/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4.1 </a:t>
            </a:r>
            <a:r>
              <a:rPr lang="cs-CZ" sz="1400" b="1" dirty="0">
                <a:solidFill>
                  <a:srgbClr val="663300"/>
                </a:solidFill>
              </a:rPr>
              <a:t>Pohlaví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.2 </a:t>
            </a:r>
            <a:r>
              <a:rPr lang="cs-CZ" sz="1400" b="1" dirty="0">
                <a:solidFill>
                  <a:srgbClr val="663300"/>
                </a:solidFill>
              </a:rPr>
              <a:t>Věk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>
                <a:solidFill>
                  <a:srgbClr val="663300"/>
                </a:solidFill>
              </a:rPr>
              <a:t>4</a:t>
            </a:r>
            <a:r>
              <a:rPr lang="cs-CZ" sz="1400" b="1" dirty="0" smtClean="0">
                <a:solidFill>
                  <a:srgbClr val="663300"/>
                </a:solidFill>
              </a:rPr>
              <a:t>.3 </a:t>
            </a:r>
            <a:r>
              <a:rPr lang="cs-CZ" sz="1400" b="1" dirty="0">
                <a:solidFill>
                  <a:srgbClr val="663300"/>
                </a:solidFill>
              </a:rPr>
              <a:t>Nejvyšší dosažené vzdělání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4.4 </a:t>
            </a:r>
            <a:r>
              <a:rPr lang="cs-CZ" sz="1400" b="1" dirty="0">
                <a:solidFill>
                  <a:srgbClr val="663300"/>
                </a:solidFill>
              </a:rPr>
              <a:t>Čistý měsíční příjem domácnosti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4.5 </a:t>
            </a:r>
            <a:r>
              <a:rPr lang="cs-CZ" sz="1400" b="1" dirty="0">
                <a:solidFill>
                  <a:srgbClr val="663300"/>
                </a:solidFill>
              </a:rPr>
              <a:t>Zaměstnání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4.6 </a:t>
            </a:r>
            <a:r>
              <a:rPr lang="cs-CZ" sz="1400" b="1" dirty="0">
                <a:solidFill>
                  <a:srgbClr val="663300"/>
                </a:solidFill>
              </a:rPr>
              <a:t>Lokalita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4.7 </a:t>
            </a:r>
            <a:r>
              <a:rPr lang="cs-CZ" sz="1400" b="1" dirty="0">
                <a:solidFill>
                  <a:srgbClr val="663300"/>
                </a:solidFill>
              </a:rPr>
              <a:t>Počet dětí do 18-ti let ve společné domácnosti</a:t>
            </a:r>
          </a:p>
          <a:p>
            <a:pPr marL="720000" lvl="1" indent="-360000">
              <a:spcBef>
                <a:spcPts val="400"/>
              </a:spcBef>
            </a:pPr>
            <a:r>
              <a:rPr lang="cs-CZ" sz="1400" b="1" dirty="0" smtClean="0">
                <a:solidFill>
                  <a:srgbClr val="663300"/>
                </a:solidFill>
              </a:rPr>
              <a:t>4.8 </a:t>
            </a:r>
            <a:r>
              <a:rPr lang="cs-CZ" sz="1400" b="1" dirty="0">
                <a:solidFill>
                  <a:srgbClr val="663300"/>
                </a:solidFill>
              </a:rPr>
              <a:t>Běžně využívané dopravní prostředky během pracovního </a:t>
            </a:r>
            <a:r>
              <a:rPr lang="cs-CZ" sz="1400" b="1" dirty="0" smtClean="0">
                <a:solidFill>
                  <a:srgbClr val="663300"/>
                </a:solidFill>
              </a:rPr>
              <a:t>týdne</a:t>
            </a:r>
          </a:p>
          <a:p>
            <a:pPr marL="262800" indent="-360000">
              <a:spcBef>
                <a:spcPts val="400"/>
              </a:spcBef>
            </a:pPr>
            <a:r>
              <a:rPr lang="cs-CZ" sz="1400" b="1" dirty="0" smtClean="0"/>
              <a:t>5. Příloha –vizualizace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xmlns="" val="39112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3206131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5</a:t>
            </a:r>
            <a:r>
              <a:rPr lang="cs-CZ" sz="2000" b="1" dirty="0" smtClean="0">
                <a:solidFill>
                  <a:srgbClr val="FFFFFF"/>
                </a:solidFill>
              </a:rPr>
              <a:t>. </a:t>
            </a:r>
            <a:r>
              <a:rPr lang="cs-CZ" sz="2000" b="1" dirty="0">
                <a:solidFill>
                  <a:srgbClr val="FFFFFF"/>
                </a:solidFill>
              </a:rPr>
              <a:t>Příloha - vizualizace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000" cy="52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22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576" y="1598464"/>
            <a:ext cx="5220072" cy="21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25" tIns="42863" rIns="85725" bIns="42863">
            <a:spAutoFit/>
          </a:bodyPr>
          <a:lstStyle/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Zhotovitel: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Braulia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Trade,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s.r.o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Vorařská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2075/4</a:t>
            </a: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143 00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Modřany</a:t>
            </a:r>
            <a:endParaRPr lang="en-US" b="0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857250" eaLnBrk="0" hangingPunct="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daniela.theisova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brauliatrade.eu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jiri.cermak\Desktop\Braulia Trad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3721" y="404666"/>
            <a:ext cx="2331771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5"/>
          <p:cNvSpPr/>
          <p:nvPr/>
        </p:nvSpPr>
        <p:spPr>
          <a:xfrm>
            <a:off x="285749" y="188642"/>
            <a:ext cx="270207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1. Předmět výzkumu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757" y="737984"/>
            <a:ext cx="824669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400" b="1" u="sng" dirty="0" smtClean="0"/>
              <a:t>Záměrem tohoto výzkumu veřejného mínění mezi obyvateli MČ Praha 5 je především: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 smtClean="0"/>
              <a:t>Zjistit, jak je pro občany Prahy 5 významné snižování imisí v ovzduší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 smtClean="0"/>
              <a:t>Zjistit </a:t>
            </a:r>
            <a:r>
              <a:rPr lang="cs-CZ" sz="1400" dirty="0"/>
              <a:t>povědomí občanů o některých faktech u tohoto již probíhajícího projektu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 smtClean="0"/>
              <a:t>Získat od občanů hodnocení prvotního umístění květníků a jejich vzhledu a dále jaké výhrady mají občané k současné realizaci projektu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 smtClean="0"/>
              <a:t>Porovnat </a:t>
            </a:r>
            <a:r>
              <a:rPr lang="cs-CZ" sz="1400" dirty="0"/>
              <a:t>preference občanů pro varianty s a bez květníků v několika individuálně zvolených lokalitách</a:t>
            </a:r>
          </a:p>
          <a:p>
            <a:pPr>
              <a:spcBef>
                <a:spcPts val="1200"/>
              </a:spcBef>
            </a:pPr>
            <a:r>
              <a:rPr lang="cs-CZ" sz="1400" b="1" u="sng" dirty="0" smtClean="0"/>
              <a:t>Informace </a:t>
            </a:r>
            <a:r>
              <a:rPr lang="cs-CZ" sz="1400" b="1" u="sng" dirty="0"/>
              <a:t>o projektu „Snížení imisní zátěže ozeleněním ulic</a:t>
            </a:r>
            <a:r>
              <a:rPr lang="cs-CZ" sz="1400" b="1" u="sng" dirty="0" smtClean="0"/>
              <a:t>“:</a:t>
            </a:r>
            <a:endParaRPr lang="cs-CZ" sz="1400" b="1" u="sng" dirty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/>
              <a:t>Cílem projektu „Snížení imisní zátěže ozeleněním ulic“ je zlepšit ovzduší Prahy 5. Vysazením rostlin do dopravně nejvytíženějších ulic klesne objem zplodin v těchto lokalitách zhruba o 14 tun ročně, tedy o více než 10 procent.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/>
              <a:t>Zásadnějším změnám a přesunu květináčů ale do 7. září letošního roku bránily přesné požadavky uvedené v žádosti o dotaci z EU, kterou vypracovalo minulé vedení radnice v roce 2010, stejně jako celou podobu projektu.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/>
              <a:t>Úřad Prahy 5 od umístění prvního květníku do ulic evidoval veškeré podněty a připomínky občanů. Současné vedení Prahy 5 nyní vyjednalo možnost přepracování projektu se Státním fondem životního prostředí, který je poskytovatelem dotace.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400" dirty="0"/>
              <a:t>Radek Klíma, starosta Prahy 5 z TOP 09, nyní projekt pozastavil. Na jeho návrh radnice začala spolupracovat s občany na úpravě podoby projektu, především změny rozmístění květníků tak, aby vyhovovali požadavkům lidí.</a:t>
            </a:r>
          </a:p>
        </p:txBody>
      </p:sp>
    </p:spTree>
    <p:extLst>
      <p:ext uri="{BB962C8B-B14F-4D97-AF65-F5344CB8AC3E}">
        <p14:creationId xmlns:p14="http://schemas.microsoft.com/office/powerpoint/2010/main" xmlns="" val="12882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764704"/>
            <a:ext cx="842493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b="1" dirty="0" smtClean="0"/>
              <a:t>Definice respondenta: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osoba starší 18-ti let, která žije v Praze 5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cs-CZ" sz="1400" dirty="0" smtClean="0"/>
          </a:p>
          <a:p>
            <a:pPr>
              <a:spcBef>
                <a:spcPts val="600"/>
              </a:spcBef>
            </a:pPr>
            <a:r>
              <a:rPr lang="cs-CZ" sz="1400" b="1" dirty="0" smtClean="0"/>
              <a:t>Forma metodologie</a:t>
            </a:r>
            <a:r>
              <a:rPr lang="cs-CZ" sz="1400" b="1" dirty="0"/>
              <a:t>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/>
              <a:t>osobní dotazování v </a:t>
            </a:r>
            <a:r>
              <a:rPr lang="cs-CZ" sz="1400" dirty="0" smtClean="0"/>
              <a:t>domácnostech </a:t>
            </a:r>
            <a:endParaRPr lang="cs-CZ" sz="14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velikost </a:t>
            </a:r>
            <a:r>
              <a:rPr lang="cs-CZ" sz="1400" dirty="0" smtClean="0"/>
              <a:t>vzorku: </a:t>
            </a:r>
            <a:r>
              <a:rPr lang="en-US" sz="1400" dirty="0" smtClean="0"/>
              <a:t>311 </a:t>
            </a:r>
            <a:r>
              <a:rPr lang="cs-CZ" sz="1400" dirty="0" smtClean="0"/>
              <a:t>respondentů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cs-CZ" sz="14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cs-CZ" sz="1400" dirty="0"/>
          </a:p>
          <a:p>
            <a:pPr>
              <a:spcBef>
                <a:spcPts val="600"/>
              </a:spcBef>
            </a:pPr>
            <a:r>
              <a:rPr lang="cs-CZ" sz="1400" b="1" dirty="0" smtClean="0"/>
              <a:t>Charakteristika vzorku: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Respondenti jsou zvoleni náhodným výběrem s přihlédnutím k demografické kvótě a žijí v poměrném zastoupení na </a:t>
            </a:r>
            <a:r>
              <a:rPr lang="cs-CZ" sz="1400" dirty="0" err="1" smtClean="0"/>
              <a:t>k.ú</a:t>
            </a:r>
            <a:r>
              <a:rPr lang="cs-CZ" sz="1400" dirty="0" smtClean="0"/>
              <a:t>. územích městské části Prahy 5 – Hlubočepy, Košíře, Motol, Radlice, Smíchov a části Břevnova, Jinonic a Malé Strany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 smtClean="0"/>
              <a:t>Demografická kvóta vychází z údajů ČSU pro složení obyvatel Městské části Prahy 5 k 1.1.2011 z hlediska pohlaví a věku.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cs-CZ" sz="14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1400" b="1" dirty="0"/>
              <a:t>Účastníci projektu: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/>
              <a:t>Zadavatel: Městská část Praha 5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400" dirty="0"/>
              <a:t>Zhotovitel: </a:t>
            </a:r>
            <a:r>
              <a:rPr lang="en-US" sz="1400" dirty="0" err="1"/>
              <a:t>Braulia</a:t>
            </a:r>
            <a:r>
              <a:rPr lang="en-US" sz="1400" dirty="0"/>
              <a:t> Trade</a:t>
            </a:r>
            <a:r>
              <a:rPr lang="cs-CZ" sz="1400" dirty="0"/>
              <a:t>, s.r.o.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cs-CZ" sz="1400" dirty="0" smtClean="0">
              <a:solidFill>
                <a:srgbClr val="FF0000"/>
              </a:solidFill>
            </a:endParaRPr>
          </a:p>
        </p:txBody>
      </p:sp>
      <p:sp>
        <p:nvSpPr>
          <p:cNvPr id="12" name="Zaoblený obdélník 5"/>
          <p:cNvSpPr/>
          <p:nvPr/>
        </p:nvSpPr>
        <p:spPr>
          <a:xfrm>
            <a:off x="285749" y="188642"/>
            <a:ext cx="270207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 smtClean="0">
                <a:solidFill>
                  <a:srgbClr val="FFFFFF"/>
                </a:solidFill>
              </a:rPr>
              <a:t>2. Metodologie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C:\Users\jiri.cermak\Desktop\Picture1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9" y="836712"/>
            <a:ext cx="2924655" cy="21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921735"/>
              </p:ext>
            </p:extLst>
          </p:nvPr>
        </p:nvGraphicFramePr>
        <p:xfrm>
          <a:off x="811514" y="1683049"/>
          <a:ext cx="6840761" cy="2356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5112569"/>
              </a:tblGrid>
              <a:tr h="33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Smíchov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Košíře a Motol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Hlubočepy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Barrandov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Jinonice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/>
                          <a:ea typeface="Times New Roman"/>
                        </a:rPr>
                        <a:t>Radlice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Arial"/>
                          <a:ea typeface="Times New Roman"/>
                        </a:rPr>
                        <a:t>Zlíchov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3278704155"/>
              </p:ext>
            </p:extLst>
          </p:nvPr>
        </p:nvGraphicFramePr>
        <p:xfrm>
          <a:off x="2251675" y="908720"/>
          <a:ext cx="5848719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44008" y="4031488"/>
            <a:ext cx="39833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Q.1 Jak hodnotíte stav ovzduší v jednotlivých oblastech Prahy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80382" y="620688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</a:t>
            </a:r>
            <a:r>
              <a:rPr lang="en-US" sz="1200" smtClean="0">
                <a:solidFill>
                  <a:srgbClr val="FF0000"/>
                </a:solidFill>
                <a:latin typeface="Calibri"/>
              </a:rPr>
              <a:t>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83404"/>
            <a:ext cx="707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3.1 Hodnocení stavu ovzduší v jednotlivých částech Prahy 5</a:t>
            </a:r>
            <a:endParaRPr lang="cs-CZ" sz="1600" b="1" dirty="0">
              <a:solidFill>
                <a:srgbClr val="663300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65012020"/>
              </p:ext>
            </p:extLst>
          </p:nvPr>
        </p:nvGraphicFramePr>
        <p:xfrm>
          <a:off x="2347058" y="908720"/>
          <a:ext cx="220887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785961" y="4005066"/>
            <a:ext cx="1224136" cy="288043"/>
            <a:chOff x="3851920" y="4797152"/>
            <a:chExt cx="1224136" cy="288043"/>
          </a:xfrm>
        </p:grpSpPr>
        <p:sp>
          <p:nvSpPr>
            <p:cNvPr id="25" name="Left Arrow 24"/>
            <p:cNvSpPr/>
            <p:nvPr/>
          </p:nvSpPr>
          <p:spPr>
            <a:xfrm>
              <a:off x="3851920" y="4797152"/>
              <a:ext cx="622815" cy="288043"/>
            </a:xfrm>
            <a:prstGeom prst="leftArrow">
              <a:avLst/>
            </a:prstGeom>
            <a:gradFill>
              <a:gsLst>
                <a:gs pos="100000">
                  <a:srgbClr val="92D050"/>
                </a:gs>
                <a:gs pos="0">
                  <a:srgbClr val="9BBB59">
                    <a:lumMod val="20000"/>
                    <a:lumOff val="80000"/>
                  </a:srgb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Dobrý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494220" y="4797152"/>
              <a:ext cx="581836" cy="28804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504D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900" b="1" dirty="0" smtClean="0">
                  <a:solidFill>
                    <a:srgbClr val="000000"/>
                  </a:solidFill>
                </a:rPr>
                <a:t>Špatný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644010" y="5357275"/>
            <a:ext cx="176362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Q.2 Myslíte si, že by Praha 5 měla aktivně usilovat o snížení imisí v ovzduší?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4458598"/>
            <a:ext cx="707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3.2 Měla by Praha 5 aktivně usilovat o snížení imisí?</a:t>
            </a:r>
            <a:endParaRPr lang="cs-CZ" sz="1600" b="1" dirty="0">
              <a:solidFill>
                <a:srgbClr val="663300"/>
              </a:solidFill>
            </a:endParaRPr>
          </a:p>
        </p:txBody>
      </p:sp>
      <p:graphicFrame>
        <p:nvGraphicFramePr>
          <p:cNvPr id="29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9091596"/>
              </p:ext>
            </p:extLst>
          </p:nvPr>
        </p:nvGraphicFramePr>
        <p:xfrm>
          <a:off x="683570" y="4149087"/>
          <a:ext cx="3600398" cy="235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54350" y="486916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7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31" y="716020"/>
            <a:ext cx="285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3.3 Povědomí občanů o projektu květníků</a:t>
            </a:r>
            <a:endParaRPr lang="cs-CZ" sz="1600" b="1" dirty="0">
              <a:solidFill>
                <a:srgbClr val="663300"/>
              </a:solidFill>
            </a:endParaRPr>
          </a:p>
        </p:txBody>
      </p:sp>
      <p:graphicFrame>
        <p:nvGraphicFramePr>
          <p:cNvPr id="32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42622"/>
              </p:ext>
            </p:extLst>
          </p:nvPr>
        </p:nvGraphicFramePr>
        <p:xfrm>
          <a:off x="3211393" y="1201558"/>
          <a:ext cx="3165619" cy="223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ight Arrow 33"/>
          <p:cNvSpPr/>
          <p:nvPr/>
        </p:nvSpPr>
        <p:spPr>
          <a:xfrm rot="13714904">
            <a:off x="4582902" y="3282729"/>
            <a:ext cx="672635" cy="227132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8924403">
            <a:off x="3459520" y="3268716"/>
            <a:ext cx="668148" cy="241671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50067" y="3145430"/>
            <a:ext cx="42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3300"/>
                </a:solidFill>
              </a:rPr>
              <a:t>&amp;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75652" y="1751072"/>
            <a:ext cx="1944216" cy="44203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>
                <a:solidFill>
                  <a:schemeClr val="bg1"/>
                </a:solidFill>
                <a:latin typeface="Calibri"/>
              </a:rPr>
              <a:t>ANO </a:t>
            </a:r>
            <a:r>
              <a:rPr lang="en-US" sz="1200" b="1" dirty="0" smtClean="0">
                <a:solidFill>
                  <a:schemeClr val="bg1"/>
                </a:solidFill>
                <a:latin typeface="Calibri"/>
              </a:rPr>
              <a:t>= </a:t>
            </a:r>
            <a:r>
              <a:rPr lang="cs-CZ" sz="1200" b="1" dirty="0" smtClean="0">
                <a:solidFill>
                  <a:schemeClr val="bg1"/>
                </a:solidFill>
                <a:latin typeface="Calibri"/>
              </a:rPr>
              <a:t>respondenti, kteří vědí o projektu</a:t>
            </a:r>
            <a:endParaRPr lang="en-US" sz="1200" b="1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83770" y="4345823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528" y="377103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Slyšeli občané o </a:t>
            </a:r>
            <a:r>
              <a:rPr lang="cs-CZ" sz="1400" b="1" dirty="0">
                <a:solidFill>
                  <a:srgbClr val="663300"/>
                </a:solidFill>
              </a:rPr>
              <a:t>projektu „Snížení imisní zátěže na Praze 5 ozeleněním ulic</a:t>
            </a:r>
            <a:r>
              <a:rPr lang="cs-CZ" sz="1400" b="1" dirty="0" smtClean="0">
                <a:solidFill>
                  <a:srgbClr val="663300"/>
                </a:solidFill>
              </a:rPr>
              <a:t>?“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684473" y="5806425"/>
            <a:ext cx="26642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Q.3b Pokud Q.3a  NE, slyšel jste o květináčích v ulicích Prahy 5?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9043973"/>
              </p:ext>
            </p:extLst>
          </p:nvPr>
        </p:nvGraphicFramePr>
        <p:xfrm>
          <a:off x="683568" y="4329389"/>
          <a:ext cx="2050733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533748" y="5734415"/>
            <a:ext cx="31021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Q.3a Slyšel/a jste o projektu nazvaném „Snížení imisní zátěže na Praze 5 ozeleněním ulic?“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9629" y="3790199"/>
            <a:ext cx="317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Pokud NE, slyšeli občané o květináčích v ulicích Prahy 5?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41043" y="458228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Pokud NE, ….</a:t>
            </a:r>
            <a:endParaRPr lang="en-US" sz="1200" dirty="0"/>
          </a:p>
        </p:txBody>
      </p:sp>
      <p:sp>
        <p:nvSpPr>
          <p:cNvPr id="44" name="Right Arrow 43"/>
          <p:cNvSpPr/>
          <p:nvPr/>
        </p:nvSpPr>
        <p:spPr>
          <a:xfrm>
            <a:off x="4001085" y="4804592"/>
            <a:ext cx="876451" cy="281751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524330" y="4366731"/>
            <a:ext cx="123108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174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neznají oficiální název projektu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46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5964041"/>
              </p:ext>
            </p:extLst>
          </p:nvPr>
        </p:nvGraphicFramePr>
        <p:xfrm>
          <a:off x="5666268" y="4357142"/>
          <a:ext cx="2050733" cy="172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964853" y="1008407"/>
            <a:ext cx="329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srgbClr val="663300"/>
                </a:solidFill>
              </a:rPr>
              <a:t>Mají občané alespoň základní povědomí o existenci projektu květníků v Praze 5</a:t>
            </a:r>
            <a:endParaRPr lang="cs-CZ" sz="1400" b="1" dirty="0">
              <a:solidFill>
                <a:srgbClr val="6633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55776" y="1628800"/>
            <a:ext cx="1231084" cy="3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311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Všichni respondenti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1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3528" y="692696"/>
            <a:ext cx="707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3.4 Povědomí občanů o různých aspektech projektu.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Vědí občané, že ……?</a:t>
            </a:r>
            <a:endParaRPr lang="cs-CZ" sz="1600" b="1" dirty="0">
              <a:solidFill>
                <a:srgbClr val="6633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6337517"/>
              </p:ext>
            </p:extLst>
          </p:nvPr>
        </p:nvGraphicFramePr>
        <p:xfrm>
          <a:off x="323528" y="1427584"/>
          <a:ext cx="7481883" cy="4532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788"/>
                <a:gridCol w="2277095"/>
              </a:tblGrid>
              <a:tr h="56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…tento projekt  „Snížení imisní zátěže ozeleněním ulic“ </a:t>
                      </a:r>
                      <a:r>
                        <a:rPr lang="cs-CZ" sz="1000" b="1" dirty="0">
                          <a:effectLst/>
                          <a:latin typeface="Arial"/>
                          <a:ea typeface="Times New Roman"/>
                        </a:rPr>
                        <a:t>sníží 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objem zplodin v dopravně nejvytíženějších lokalitách zhruba o 14 tun ročně, tedy o více než 10 procent?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 tento projekt je financován z 90-ti procent z prostředků EU?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 Radek Klíma, starosta Prahy 5 z TOP 09  projekt pozastavil, aby radnice ve spolupráci s občany mohla upravit podobu projektu, především změny rozmístění květníků tak, aby vyhovovali požadavkům občanů?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…se můžete kdykoliv obrátit na radnici a napsat své podněty na email </a:t>
                      </a:r>
                      <a:r>
                        <a:rPr lang="cs-CZ" sz="1000" u="sng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snizeniimisi</a:t>
                      </a:r>
                      <a:r>
                        <a:rPr lang="en-US" sz="10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@praha5.cz</a:t>
                      </a: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 pokud by nechala radnice květníky odvézt, přišla by o 16-ti milionovou dotaci na čistější ovzduší?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 dodavatel poskytl v rámci smlouvy 5-tiletou ochrannou lhůtu, během které v případě úhynu rostliny ji na své vlastní náklady vymění?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 ulice v centru Smíchova patří k dopravně nejvíce vytíženým ulicím v Praze?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/>
                          <a:ea typeface="Times New Roman"/>
                        </a:rPr>
                        <a:t>… radnice vyjednala s poskytovatelem dotace (Státním fondem životního prostředí) změnu podmínek, díky které může květníky přesunout dle Vašich podnětů?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153152442"/>
              </p:ext>
            </p:extLst>
          </p:nvPr>
        </p:nvGraphicFramePr>
        <p:xfrm>
          <a:off x="5336951" y="548680"/>
          <a:ext cx="2468463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56378" y="907446"/>
            <a:ext cx="943052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289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projekt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23528" y="6047710"/>
            <a:ext cx="14401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i="1" dirty="0">
                <a:solidFill>
                  <a:prstClr val="black"/>
                </a:solidFill>
              </a:rPr>
              <a:t>Q.6 Víte, že …..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26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0562902"/>
              </p:ext>
            </p:extLst>
          </p:nvPr>
        </p:nvGraphicFramePr>
        <p:xfrm>
          <a:off x="328117" y="1916833"/>
          <a:ext cx="7916291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91887" y="5283316"/>
            <a:ext cx="87011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Q.4 Jak hodnotíte prvotní rozmístění květníků a jejich vzhled, které byly udělány ještě podle návrhu předchozího vedení radnice?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73847" y="990981"/>
            <a:ext cx="943052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289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projekt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714182"/>
            <a:ext cx="707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3.5 Hodnocení </a:t>
            </a:r>
            <a:r>
              <a:rPr lang="cs-CZ" sz="1600" b="1" u="sng" dirty="0" smtClean="0">
                <a:solidFill>
                  <a:srgbClr val="663300"/>
                </a:solidFill>
              </a:rPr>
              <a:t>prvotního rozmístění </a:t>
            </a:r>
            <a:r>
              <a:rPr lang="cs-CZ" sz="1600" b="1" dirty="0" smtClean="0">
                <a:solidFill>
                  <a:srgbClr val="663300"/>
                </a:solidFill>
              </a:rPr>
              <a:t>květníků</a:t>
            </a:r>
            <a:endParaRPr lang="cs-CZ" sz="1600" b="1" dirty="0">
              <a:solidFill>
                <a:srgbClr val="6633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64367" y="1446737"/>
            <a:ext cx="2496276" cy="300033"/>
            <a:chOff x="1260130" y="1124744"/>
            <a:chExt cx="2062895" cy="432048"/>
          </a:xfrm>
        </p:grpSpPr>
        <p:sp>
          <p:nvSpPr>
            <p:cNvPr id="20" name="Right Arrow 19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Nevyhovující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Vyhovující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9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..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3216732"/>
              </p:ext>
            </p:extLst>
          </p:nvPr>
        </p:nvGraphicFramePr>
        <p:xfrm>
          <a:off x="619937" y="1757606"/>
          <a:ext cx="6768752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98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2898826"/>
              </p:ext>
            </p:extLst>
          </p:nvPr>
        </p:nvGraphicFramePr>
        <p:xfrm>
          <a:off x="328117" y="1916833"/>
          <a:ext cx="7916291" cy="34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91887" y="5283316"/>
            <a:ext cx="87011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i="1" dirty="0">
                <a:solidFill>
                  <a:prstClr val="black"/>
                </a:solidFill>
              </a:rPr>
              <a:t>Q.4 Jak hodnotíte prvotní rozmístění květníků a jejich vzhled, které byly udělány ještě podle návrhu předchozího vedení radnice?</a:t>
            </a:r>
            <a:endParaRPr lang="cs-CZ" sz="11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73847" y="990981"/>
            <a:ext cx="943052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</a:rPr>
              <a:t>N = 289</a:t>
            </a:r>
            <a:endParaRPr lang="cs-CZ" sz="1200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800" dirty="0" smtClean="0">
                <a:solidFill>
                  <a:srgbClr val="FF0000"/>
                </a:solidFill>
                <a:latin typeface="Calibri"/>
              </a:rPr>
              <a:t>Respondenti, kteří znají projekt</a:t>
            </a:r>
            <a:endParaRPr lang="en-US" sz="8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92696"/>
            <a:ext cx="707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663300"/>
                </a:solidFill>
              </a:rPr>
              <a:t>3.6 Hodnocení prvotního </a:t>
            </a:r>
            <a:r>
              <a:rPr lang="cs-CZ" sz="1600" b="1" u="sng" dirty="0" smtClean="0">
                <a:solidFill>
                  <a:srgbClr val="663300"/>
                </a:solidFill>
              </a:rPr>
              <a:t>vzhledu</a:t>
            </a:r>
            <a:r>
              <a:rPr lang="cs-CZ" sz="1600" b="1" dirty="0" smtClean="0">
                <a:solidFill>
                  <a:srgbClr val="663300"/>
                </a:solidFill>
              </a:rPr>
              <a:t> květníků</a:t>
            </a:r>
            <a:endParaRPr lang="cs-CZ" sz="1600" b="1" dirty="0">
              <a:solidFill>
                <a:srgbClr val="6633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64367" y="1446737"/>
            <a:ext cx="2496276" cy="300033"/>
            <a:chOff x="1260130" y="1124744"/>
            <a:chExt cx="2062895" cy="432048"/>
          </a:xfrm>
        </p:grpSpPr>
        <p:sp>
          <p:nvSpPr>
            <p:cNvPr id="20" name="Right Arrow 19"/>
            <p:cNvSpPr/>
            <p:nvPr/>
          </p:nvSpPr>
          <p:spPr>
            <a:xfrm>
              <a:off x="2464406" y="1124744"/>
              <a:ext cx="858619" cy="432048"/>
            </a:xfrm>
            <a:prstGeom prst="rightArrow">
              <a:avLst>
                <a:gd name="adj1" fmla="val 62450"/>
                <a:gd name="adj2" fmla="val 50000"/>
              </a:avLst>
            </a:prstGeom>
            <a:gradFill flip="none" rotWithShape="1">
              <a:gsLst>
                <a:gs pos="0">
                  <a:srgbClr val="FF505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Ošklivý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1260130" y="1124744"/>
              <a:ext cx="714079" cy="432048"/>
            </a:xfrm>
            <a:prstGeom prst="leftArrow">
              <a:avLst>
                <a:gd name="adj1" fmla="val 62450"/>
                <a:gd name="adj2" fmla="val 50000"/>
              </a:avLst>
            </a:prstGeom>
            <a:gradFill>
              <a:gsLst>
                <a:gs pos="100000">
                  <a:srgbClr val="92D050"/>
                </a:gs>
                <a:gs pos="0">
                  <a:schemeClr val="bg1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000" b="1" dirty="0" smtClean="0">
                  <a:solidFill>
                    <a:srgbClr val="000000"/>
                  </a:solidFill>
                </a:rPr>
                <a:t>Pěkný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14702" y="1196753"/>
              <a:ext cx="654572" cy="28803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900" b="1" dirty="0" smtClean="0">
                  <a:solidFill>
                    <a:schemeClr val="tx1"/>
                  </a:solidFill>
                </a:rPr>
                <a:t>Ani </a:t>
              </a:r>
              <a:r>
                <a:rPr lang="en-US" sz="900" b="1" dirty="0" smtClean="0">
                  <a:solidFill>
                    <a:schemeClr val="tx1"/>
                  </a:solidFill>
                </a:rPr>
                <a:t>.. </a:t>
              </a:r>
              <a:r>
                <a:rPr lang="cs-CZ" sz="900" b="1" dirty="0" smtClean="0">
                  <a:solidFill>
                    <a:schemeClr val="tx1"/>
                  </a:solidFill>
                </a:rPr>
                <a:t>ani</a:t>
              </a:r>
              <a:r>
                <a:rPr lang="en-US" sz="900" b="1" dirty="0" smtClean="0">
                  <a:solidFill>
                    <a:schemeClr val="tx1"/>
                  </a:solidFill>
                </a:rPr>
                <a:t> ..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6665867"/>
              </p:ext>
            </p:extLst>
          </p:nvPr>
        </p:nvGraphicFramePr>
        <p:xfrm>
          <a:off x="619937" y="1757606"/>
          <a:ext cx="6768752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aoblený obdélník 5"/>
          <p:cNvSpPr/>
          <p:nvPr/>
        </p:nvSpPr>
        <p:spPr>
          <a:xfrm>
            <a:off x="285749" y="188642"/>
            <a:ext cx="260984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000" b="1" dirty="0">
                <a:solidFill>
                  <a:srgbClr val="FFFFFF"/>
                </a:solidFill>
              </a:rPr>
              <a:t>3. </a:t>
            </a:r>
            <a:r>
              <a:rPr lang="cs-CZ" sz="2000" b="1" dirty="0" smtClean="0">
                <a:solidFill>
                  <a:srgbClr val="FFFFFF"/>
                </a:solidFill>
              </a:rPr>
              <a:t>Výsledky výzkumu</a:t>
            </a:r>
            <a:endParaRPr lang="cs-CZ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22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7244&quot;&gt;&lt;property id=&quot;20148&quot; value=&quot;5&quot;/&gt;&lt;property id=&quot;20300&quot; value=&quot;Slide 21&quot;/&gt;&lt;property id=&quot;20307&quot; value=&quot;336&quot;/&gt;&lt;/object&gt;&lt;object type=&quot;3&quot; unique_id=&quot;38569&quot;&gt;&lt;property id=&quot;20148&quot; value=&quot;5&quot;/&gt;&lt;property id=&quot;20300&quot; value=&quot;Slide 2&quot;/&gt;&lt;property id=&quot;20307&quot; value=&quot;379&quot;/&gt;&lt;/object&gt;&lt;object type=&quot;3&quot; unique_id=&quot;38675&quot;&gt;&lt;property id=&quot;20148&quot; value=&quot;5&quot;/&gt;&lt;property id=&quot;20300&quot; value=&quot;Slide 4&quot;/&gt;&lt;property id=&quot;20307&quot; value=&quot;380&quot;/&gt;&lt;/object&gt;&lt;object type=&quot;3&quot; unique_id=&quot;39408&quot;&gt;&lt;property id=&quot;20148&quot; value=&quot;5&quot;/&gt;&lt;property id=&quot;20300&quot; value=&quot;Slide 8&quot;/&gt;&lt;property id=&quot;20307&quot; value=&quot;381&quot;/&gt;&lt;/object&gt;&lt;object type=&quot;3&quot; unique_id=&quot;43549&quot;&gt;&lt;property id=&quot;20148&quot; value=&quot;5&quot;/&gt;&lt;property id=&quot;20300&quot; value=&quot;Slide 12&quot;/&gt;&lt;property id=&quot;20307&quot; value=&quot;402&quot;/&gt;&lt;/object&gt;&lt;object type=&quot;3&quot; unique_id=&quot;44728&quot;&gt;&lt;property id=&quot;20148&quot; value=&quot;5&quot;/&gt;&lt;property id=&quot;20300&quot; value=&quot;Slide 13&quot;/&gt;&lt;property id=&quot;20307&quot; value=&quot;407&quot;/&gt;&lt;/object&gt;&lt;object type=&quot;3&quot; unique_id=&quot;45135&quot;&gt;&lt;property id=&quot;20148&quot; value=&quot;5&quot;/&gt;&lt;property id=&quot;20300&quot; value=&quot;Slide 3&quot;/&gt;&lt;property id=&quot;20307&quot; value=&quot;409&quot;/&gt;&lt;/object&gt;&lt;object type=&quot;3&quot; unique_id=&quot;67921&quot;&gt;&lt;property id=&quot;20148&quot; value=&quot;5&quot;/&gt;&lt;property id=&quot;20300&quot; value=&quot;Slide 5&quot;/&gt;&lt;property id=&quot;20307&quot; value=&quot;423&quot;/&gt;&lt;/object&gt;&lt;object type=&quot;3&quot; unique_id=&quot;68167&quot;&gt;&lt;property id=&quot;20148&quot; value=&quot;5&quot;/&gt;&lt;property id=&quot;20300&quot; value=&quot;Slide 6&quot;/&gt;&lt;property id=&quot;20307&quot; value=&quot;424&quot;/&gt;&lt;/object&gt;&lt;object type=&quot;3&quot; unique_id=&quot;68348&quot;&gt;&lt;property id=&quot;20148&quot; value=&quot;5&quot;/&gt;&lt;property id=&quot;20300&quot; value=&quot;Slide 10&quot;/&gt;&lt;property id=&quot;20307&quot; value=&quot;425&quot;/&gt;&lt;/object&gt;&lt;object type=&quot;3&quot; unique_id=&quot;68460&quot;&gt;&lt;property id=&quot;20148&quot; value=&quot;5&quot;/&gt;&lt;property id=&quot;20300&quot; value=&quot;Slide 9&quot;/&gt;&lt;property id=&quot;20307&quot; value=&quot;426&quot;/&gt;&lt;/object&gt;&lt;object type=&quot;3&quot; unique_id=&quot;68651&quot;&gt;&lt;property id=&quot;20148&quot; value=&quot;5&quot;/&gt;&lt;property id=&quot;20300&quot; value=&quot;Slide 7&quot;/&gt;&lt;property id=&quot;20307&quot; value=&quot;427&quot;/&gt;&lt;/object&gt;&lt;object type=&quot;3&quot; unique_id=&quot;69260&quot;&gt;&lt;property id=&quot;20148&quot; value=&quot;5&quot;/&gt;&lt;property id=&quot;20300&quot; value=&quot;Slide 11&quot;/&gt;&lt;property id=&quot;20307&quot; value=&quot;428&quot;/&gt;&lt;/object&gt;&lt;object type=&quot;3&quot; unique_id=&quot;69541&quot;&gt;&lt;property id=&quot;20148&quot; value=&quot;5&quot;/&gt;&lt;property id=&quot;20300&quot; value=&quot;Slide 14&quot;/&gt;&lt;property id=&quot;20307&quot; value=&quot;429&quot;/&gt;&lt;/object&gt;&lt;object type=&quot;3&quot; unique_id=&quot;69621&quot;&gt;&lt;property id=&quot;20148&quot; value=&quot;5&quot;/&gt;&lt;property id=&quot;20300&quot; value=&quot;Slide 15&quot;/&gt;&lt;property id=&quot;20307&quot; value=&quot;430&quot;/&gt;&lt;/object&gt;&lt;object type=&quot;3&quot; unique_id=&quot;69882&quot;&gt;&lt;property id=&quot;20148&quot; value=&quot;5&quot;/&gt;&lt;property id=&quot;20300&quot; value=&quot;Slide 16&quot;/&gt;&lt;property id=&quot;20307&quot; value=&quot;431&quot;/&gt;&lt;/object&gt;&lt;object type=&quot;3&quot; unique_id=&quot;69883&quot;&gt;&lt;property id=&quot;20148&quot; value=&quot;5&quot;/&gt;&lt;property id=&quot;20300&quot; value=&quot;Slide 17&quot;/&gt;&lt;property id=&quot;20307&quot; value=&quot;435&quot;/&gt;&lt;/object&gt;&lt;object type=&quot;3&quot; unique_id=&quot;69884&quot;&gt;&lt;property id=&quot;20148&quot; value=&quot;5&quot;/&gt;&lt;property id=&quot;20300&quot; value=&quot;Slide 18&quot;/&gt;&lt;property id=&quot;20307&quot; value=&quot;434&quot;/&gt;&lt;/object&gt;&lt;object type=&quot;3&quot; unique_id=&quot;69885&quot;&gt;&lt;property id=&quot;20148&quot; value=&quot;5&quot;/&gt;&lt;property id=&quot;20300&quot; value=&quot;Slide 19&quot;/&gt;&lt;property id=&quot;20307&quot; value=&quot;433&quot;/&gt;&lt;/object&gt;&lt;object type=&quot;3&quot; unique_id=&quot;69886&quot;&gt;&lt;property id=&quot;20148&quot; value=&quot;5&quot;/&gt;&lt;property id=&quot;20300&quot; value=&quot;Slide 20&quot;/&gt;&lt;property id=&quot;20307&quot; value=&quot;4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Předvádění na obrazovce (4:3)</PresentationFormat>
  <Paragraphs>223</Paragraphs>
  <Slides>21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2011-09-30T10:28:08Z</dcterms:created>
  <dcterms:modified xsi:type="dcterms:W3CDTF">2012-10-15T09:21:41Z</dcterms:modified>
</cp:coreProperties>
</file>