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drawings/drawing13.xml" ContentType="application/vnd.openxmlformats-officedocument.drawingml.chartshapes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drawings/drawing20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drawings/drawing18.xml" ContentType="application/vnd.openxmlformats-officedocument.drawingml.chartshapes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theme/themeOverride29.xml" ContentType="application/vnd.openxmlformats-officedocument.themeOverride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drawings/drawing14.xml" ContentType="application/vnd.openxmlformats-officedocument.drawingml.chartshapes+xml"/>
  <Override PartName="/ppt/theme/themeOverride27.xml" ContentType="application/vnd.openxmlformats-officedocument.themeOverride+xml"/>
  <Override PartName="/ppt/theme/themeOverride36.xml" ContentType="application/vnd.openxmlformats-officedocument.themeOverr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theme/themeOverride16.xml" ContentType="application/vnd.openxmlformats-officedocument.themeOverride+xml"/>
  <Override PartName="/ppt/drawings/drawing12.xml" ContentType="application/vnd.openxmlformats-officedocument.drawingml.chartshapes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drawings/drawing21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theme/themeOverride14.xml" ContentType="application/vnd.openxmlformats-officedocument.themeOverride+xml"/>
  <Override PartName="/ppt/drawings/drawing10.xml" ContentType="application/vnd.openxmlformats-officedocument.drawingml.chartshapes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drawings/drawing19.xml" ContentType="application/vnd.openxmlformats-officedocument.drawingml.chartshapes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rawings/drawing15.xml" ContentType="application/vnd.openxmlformats-officedocument.drawingml.chartshapes+xml"/>
  <Override PartName="/ppt/charts/chart40.xml" ContentType="application/vnd.openxmlformats-officedocument.drawingml.chart+xml"/>
  <Override PartName="/ppt/drawings/drawing9.xml" ContentType="application/vnd.openxmlformats-officedocument.drawingml.chartshapes+xml"/>
  <Override PartName="/ppt/theme/themeOverride37.xml" ContentType="application/vnd.openxmlformats-officedocument.themeOverr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rawings/drawing11.xml" ContentType="application/vnd.openxmlformats-officedocument.drawingml.chartshapes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s/slide28.xml" ContentType="application/vnd.openxmlformats-officedocument.presentationml.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95" r:id="rId2"/>
    <p:sldId id="379" r:id="rId3"/>
    <p:sldId id="411" r:id="rId4"/>
    <p:sldId id="409" r:id="rId5"/>
    <p:sldId id="380" r:id="rId6"/>
    <p:sldId id="387" r:id="rId7"/>
    <p:sldId id="388" r:id="rId8"/>
    <p:sldId id="385" r:id="rId9"/>
    <p:sldId id="392" r:id="rId10"/>
    <p:sldId id="393" r:id="rId11"/>
    <p:sldId id="395" r:id="rId12"/>
    <p:sldId id="396" r:id="rId13"/>
    <p:sldId id="397" r:id="rId14"/>
    <p:sldId id="398" r:id="rId15"/>
    <p:sldId id="414" r:id="rId16"/>
    <p:sldId id="399" r:id="rId17"/>
    <p:sldId id="394" r:id="rId18"/>
    <p:sldId id="415" r:id="rId19"/>
    <p:sldId id="416" r:id="rId20"/>
    <p:sldId id="389" r:id="rId21"/>
    <p:sldId id="413" r:id="rId22"/>
    <p:sldId id="400" r:id="rId23"/>
    <p:sldId id="401" r:id="rId24"/>
    <p:sldId id="381" r:id="rId25"/>
    <p:sldId id="402" r:id="rId26"/>
    <p:sldId id="407" r:id="rId27"/>
    <p:sldId id="408" r:id="rId28"/>
    <p:sldId id="33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9EDF4"/>
    <a:srgbClr val="E9EDF3"/>
    <a:srgbClr val="FF5050"/>
    <a:srgbClr val="FF9966"/>
    <a:srgbClr val="FF9900"/>
    <a:srgbClr val="FFFF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4" autoAdjust="0"/>
    <p:restoredTop sz="94660"/>
  </p:normalViewPr>
  <p:slideViewPr>
    <p:cSldViewPr>
      <p:cViewPr>
        <p:scale>
          <a:sx n="100" d="100"/>
          <a:sy n="100" d="100"/>
        </p:scale>
        <p:origin x="-194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aplikace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List_aplikace_Microsoft_Office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List_aplikace_Microsoft_Office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List_aplikace_Microsoft_Office_Excel16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7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List_aplikace_Microsoft_Office_Excel18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List_aplikace_Microsoft_Office_Excel19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20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List_aplikace_Microsoft_Office_Excel21.xlsx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22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23.xlsx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List_aplikace_Microsoft_Office_Excel24.xlsx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List_aplikace_Microsoft_Office_Excel25.xlsx"/><Relationship Id="rId1" Type="http://schemas.openxmlformats.org/officeDocument/2006/relationships/themeOverride" Target="../theme/themeOverrid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List_aplikace_Microsoft_Office_Excel26.xlsx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List_aplikace_Microsoft_Office_Excel27.xlsx"/><Relationship Id="rId1" Type="http://schemas.openxmlformats.org/officeDocument/2006/relationships/themeOverride" Target="../theme/themeOverrid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List_aplikace_Microsoft_Office_Excel28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List_aplikace_Microsoft_Office_Excel29.xlsx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30.xlsx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List_aplikace_Microsoft_Office_Excel32.xlsx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List_aplikace_Microsoft_Office_Excel34.xlsx"/><Relationship Id="rId1" Type="http://schemas.openxmlformats.org/officeDocument/2006/relationships/themeOverride" Target="../theme/themeOverride30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35.xlsx"/><Relationship Id="rId1" Type="http://schemas.openxmlformats.org/officeDocument/2006/relationships/themeOverride" Target="../theme/themeOverride3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36.xlsx"/><Relationship Id="rId1" Type="http://schemas.openxmlformats.org/officeDocument/2006/relationships/themeOverride" Target="../theme/themeOverride32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37.xlsx"/><Relationship Id="rId1" Type="http://schemas.openxmlformats.org/officeDocument/2006/relationships/themeOverride" Target="../theme/themeOverride3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List_aplikace_Microsoft_Office_Excel38.xlsx"/><Relationship Id="rId1" Type="http://schemas.openxmlformats.org/officeDocument/2006/relationships/themeOverride" Target="../theme/themeOverride3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List_aplikace_Microsoft_Office_Excel39.xlsx"/><Relationship Id="rId1" Type="http://schemas.openxmlformats.org/officeDocument/2006/relationships/themeOverride" Target="../theme/themeOverride35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40.xlsx"/><Relationship Id="rId1" Type="http://schemas.openxmlformats.org/officeDocument/2006/relationships/themeOverride" Target="../theme/themeOverride36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List_aplikace_Microsoft_Office_Excel5.xlsx"/><Relationship Id="rId1" Type="http://schemas.openxmlformats.org/officeDocument/2006/relationships/themeOverride" Target="../theme/themeOverride2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List_aplikace_Microsoft_Office_Excel51.xlsx"/><Relationship Id="rId1" Type="http://schemas.openxmlformats.org/officeDocument/2006/relationships/themeOverride" Target="../theme/themeOverride3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List_aplikace_Microsoft_Office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List_aplikace_Microsoft_Office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16579430259947853"/>
          <c:w val="0.92435765841769779"/>
          <c:h val="0.4102718130450633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7C8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1-ANO čtu ho vždy</c:v>
                </c:pt>
                <c:pt idx="1">
                  <c:v>2- ANO, čtu ho příležitostně</c:v>
                </c:pt>
                <c:pt idx="2">
                  <c:v>3- NE, nečtu ho, ale většinou jenom rychle projdu</c:v>
                </c:pt>
                <c:pt idx="3">
                  <c:v>4- NE, nečtu ho vůbec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36.700000000000003</c:v>
                </c:pt>
                <c:pt idx="1">
                  <c:v>40.1</c:v>
                </c:pt>
                <c:pt idx="2">
                  <c:v>13.7</c:v>
                </c:pt>
                <c:pt idx="3">
                  <c:v>9.5</c:v>
                </c:pt>
              </c:numCache>
            </c:numRef>
          </c:val>
        </c:ser>
        <c:dLbls/>
        <c:shape val="cylinder"/>
        <c:axId val="100598528"/>
        <c:axId val="100600064"/>
        <c:axId val="0"/>
      </c:bar3DChart>
      <c:catAx>
        <c:axId val="100598528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lang="cs-CZ" sz="1000" b="1"/>
            </a:pPr>
            <a:endParaRPr lang="cs-CZ"/>
          </a:p>
        </c:txPr>
        <c:crossAx val="100600064"/>
        <c:crosses val="autoZero"/>
        <c:auto val="1"/>
        <c:lblAlgn val="ctr"/>
        <c:lblOffset val="100"/>
      </c:catAx>
      <c:valAx>
        <c:axId val="100600064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00598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cs-CZ" sz="800" b="0" dirty="0" smtClean="0"/>
              <a:t>Vážený</a:t>
            </a:r>
            <a:r>
              <a:rPr lang="cs-CZ" sz="800" b="0" baseline="0" dirty="0" smtClean="0"/>
              <a:t> průměr</a:t>
            </a:r>
            <a:endParaRPr lang="en-US" sz="800" b="0" dirty="0"/>
          </a:p>
        </c:rich>
      </c:tx>
      <c:layout>
        <c:manualLayout>
          <c:xMode val="edge"/>
          <c:yMode val="edge"/>
          <c:x val="0.43292903237325614"/>
          <c:y val="3.0580026110637671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005043300511297E-2"/>
          <c:y val="0.38881968583834736"/>
          <c:w val="0.87566753685933962"/>
          <c:h val="0.33889405090184366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2.98</c:v>
                </c:pt>
              </c:numCache>
            </c:numRef>
          </c:val>
        </c:ser>
        <c:dLbls/>
        <c:shape val="cylinder"/>
        <c:axId val="104456576"/>
        <c:axId val="104458112"/>
        <c:axId val="0"/>
      </c:bar3DChart>
      <c:catAx>
        <c:axId val="104456576"/>
        <c:scaling>
          <c:orientation val="maxMin"/>
        </c:scaling>
        <c:delete val="1"/>
        <c:axPos val="l"/>
        <c:numFmt formatCode="General" sourceLinked="1"/>
        <c:tickLblPos val="none"/>
        <c:crossAx val="104458112"/>
        <c:crossesAt val="3"/>
        <c:auto val="1"/>
        <c:lblAlgn val="ctr"/>
        <c:lblOffset val="10"/>
      </c:catAx>
      <c:valAx>
        <c:axId val="104458112"/>
        <c:scaling>
          <c:orientation val="minMax"/>
          <c:max val="5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04456576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92435765841769779"/>
          <c:h val="0.4990550033936829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7C8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1- zcela spokojen/a</c:v>
                </c:pt>
                <c:pt idx="1">
                  <c:v>2- spíše spokojen/a</c:v>
                </c:pt>
                <c:pt idx="2">
                  <c:v>3- ani spokojen/a ani nespokojen/a</c:v>
                </c:pt>
                <c:pt idx="3">
                  <c:v>4- spíše nespokojen/a</c:v>
                </c:pt>
                <c:pt idx="4">
                  <c:v>5- zcela nespokojen/a</c:v>
                </c:pt>
                <c:pt idx="5">
                  <c:v>6- nevím, nedokáži posoudit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18.2</c:v>
                </c:pt>
                <c:pt idx="2">
                  <c:v>24.6</c:v>
                </c:pt>
                <c:pt idx="3">
                  <c:v>17.8</c:v>
                </c:pt>
                <c:pt idx="4">
                  <c:v>21.1</c:v>
                </c:pt>
                <c:pt idx="5">
                  <c:v>14.2</c:v>
                </c:pt>
              </c:numCache>
            </c:numRef>
          </c:val>
        </c:ser>
        <c:dLbls/>
        <c:shape val="cylinder"/>
        <c:axId val="109203840"/>
        <c:axId val="109205376"/>
        <c:axId val="0"/>
      </c:bar3DChart>
      <c:catAx>
        <c:axId val="10920384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lang="cs-CZ" sz="800" b="1"/>
            </a:pPr>
            <a:endParaRPr lang="cs-CZ"/>
          </a:p>
        </c:txPr>
        <c:crossAx val="109205376"/>
        <c:crosses val="autoZero"/>
        <c:auto val="1"/>
        <c:lblAlgn val="ctr"/>
        <c:lblOffset val="100"/>
      </c:catAx>
      <c:valAx>
        <c:axId val="109205376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09203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cs-CZ" sz="800" b="0" dirty="0" smtClean="0"/>
              <a:t>Vážený</a:t>
            </a:r>
            <a:r>
              <a:rPr lang="cs-CZ" sz="800" b="0" baseline="0" dirty="0" smtClean="0"/>
              <a:t> průměr</a:t>
            </a:r>
            <a:endParaRPr lang="en-US" sz="800" b="0" dirty="0"/>
          </a:p>
        </c:rich>
      </c:tx>
      <c:layout>
        <c:manualLayout>
          <c:xMode val="edge"/>
          <c:yMode val="edge"/>
          <c:x val="0.43292903237325614"/>
          <c:y val="3.0580026110637671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005043300511297E-2"/>
          <c:y val="0.38881968583834736"/>
          <c:w val="0.87566753685933962"/>
          <c:h val="0.33889405090184366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3.3899999999999997</c:v>
                </c:pt>
              </c:numCache>
            </c:numRef>
          </c:val>
        </c:ser>
        <c:dLbls/>
        <c:shape val="cylinder"/>
        <c:axId val="109245952"/>
        <c:axId val="109247488"/>
        <c:axId val="0"/>
      </c:bar3DChart>
      <c:catAx>
        <c:axId val="109245952"/>
        <c:scaling>
          <c:orientation val="maxMin"/>
        </c:scaling>
        <c:delete val="1"/>
        <c:axPos val="l"/>
        <c:numFmt formatCode="General" sourceLinked="1"/>
        <c:tickLblPos val="none"/>
        <c:crossAx val="109247488"/>
        <c:crossesAt val="3"/>
        <c:auto val="1"/>
        <c:lblAlgn val="ctr"/>
        <c:lblOffset val="10"/>
      </c:catAx>
      <c:valAx>
        <c:axId val="109247488"/>
        <c:scaling>
          <c:orientation val="minMax"/>
          <c:max val="5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09245952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03"/>
          <c:y val="0.22804263726619564"/>
          <c:w val="0.51123135252909591"/>
          <c:h val="0.7309346076605752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21.1</c:v>
                </c:pt>
                <c:pt idx="1">
                  <c:v>42.3</c:v>
                </c:pt>
                <c:pt idx="2">
                  <c:v>26.3</c:v>
                </c:pt>
                <c:pt idx="3">
                  <c:v>38.6</c:v>
                </c:pt>
                <c:pt idx="4">
                  <c:v>20.2</c:v>
                </c:pt>
                <c:pt idx="5">
                  <c:v>8.1</c:v>
                </c:pt>
                <c:pt idx="6">
                  <c:v>25.8</c:v>
                </c:pt>
                <c:pt idx="7">
                  <c:v>11.1</c:v>
                </c:pt>
                <c:pt idx="8">
                  <c:v>33</c:v>
                </c:pt>
                <c:pt idx="9">
                  <c:v>33.200000000000003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41.7</c:v>
                </c:pt>
                <c:pt idx="1">
                  <c:v>30.4</c:v>
                </c:pt>
                <c:pt idx="2">
                  <c:v>38.9</c:v>
                </c:pt>
                <c:pt idx="3">
                  <c:v>35.5</c:v>
                </c:pt>
                <c:pt idx="4">
                  <c:v>32.1</c:v>
                </c:pt>
                <c:pt idx="5">
                  <c:v>15.6</c:v>
                </c:pt>
                <c:pt idx="6">
                  <c:v>37.9</c:v>
                </c:pt>
                <c:pt idx="7">
                  <c:v>19.399999999999999</c:v>
                </c:pt>
                <c:pt idx="8">
                  <c:v>28.7</c:v>
                </c:pt>
                <c:pt idx="9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0</c:formatCode>
                <c:ptCount val="10"/>
                <c:pt idx="0">
                  <c:v>21.6</c:v>
                </c:pt>
                <c:pt idx="1">
                  <c:v>11.6</c:v>
                </c:pt>
                <c:pt idx="2">
                  <c:v>18</c:v>
                </c:pt>
                <c:pt idx="3">
                  <c:v>21.1</c:v>
                </c:pt>
                <c:pt idx="4">
                  <c:v>31.4</c:v>
                </c:pt>
                <c:pt idx="5">
                  <c:v>23.9</c:v>
                </c:pt>
                <c:pt idx="6">
                  <c:v>19.2</c:v>
                </c:pt>
                <c:pt idx="7">
                  <c:v>23.2</c:v>
                </c:pt>
                <c:pt idx="8">
                  <c:v>8.3000000000000007</c:v>
                </c:pt>
                <c:pt idx="9">
                  <c:v>11.8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Sheet1!$E$2:$E$11</c:f>
              <c:numCache>
                <c:formatCode>0</c:formatCode>
                <c:ptCount val="10"/>
                <c:pt idx="0">
                  <c:v>2.1</c:v>
                </c:pt>
                <c:pt idx="1">
                  <c:v>2.1</c:v>
                </c:pt>
                <c:pt idx="2">
                  <c:v>3.1</c:v>
                </c:pt>
                <c:pt idx="3">
                  <c:v>1.2</c:v>
                </c:pt>
                <c:pt idx="4">
                  <c:v>3.6</c:v>
                </c:pt>
                <c:pt idx="5">
                  <c:v>28.2</c:v>
                </c:pt>
                <c:pt idx="6">
                  <c:v>4</c:v>
                </c:pt>
                <c:pt idx="7">
                  <c:v>8.8000000000000007</c:v>
                </c:pt>
                <c:pt idx="8">
                  <c:v>3.3</c:v>
                </c:pt>
                <c:pt idx="9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Sheet1!$F$2:$F$11</c:f>
              <c:numCache>
                <c:formatCode>0</c:formatCode>
                <c:ptCount val="10"/>
                <c:pt idx="0">
                  <c:v>13.5</c:v>
                </c:pt>
                <c:pt idx="1">
                  <c:v>13.5</c:v>
                </c:pt>
                <c:pt idx="2">
                  <c:v>13.7</c:v>
                </c:pt>
                <c:pt idx="3">
                  <c:v>3.6</c:v>
                </c:pt>
                <c:pt idx="4">
                  <c:v>12.8</c:v>
                </c:pt>
                <c:pt idx="5">
                  <c:v>24.2</c:v>
                </c:pt>
                <c:pt idx="6">
                  <c:v>13</c:v>
                </c:pt>
                <c:pt idx="7">
                  <c:v>37.4</c:v>
                </c:pt>
                <c:pt idx="8">
                  <c:v>26.6</c:v>
                </c:pt>
                <c:pt idx="9">
                  <c:v>20.399999999999999</c:v>
                </c:pt>
              </c:numCache>
            </c:numRef>
          </c:val>
        </c:ser>
        <c:dLbls/>
        <c:shape val="cylinder"/>
        <c:axId val="109365504"/>
        <c:axId val="109391872"/>
        <c:axId val="0"/>
      </c:bar3DChart>
      <c:catAx>
        <c:axId val="109365504"/>
        <c:scaling>
          <c:orientation val="maxMin"/>
        </c:scaling>
        <c:axPos val="l"/>
        <c:numFmt formatCode="General" sourceLinked="1"/>
        <c:majorTickMark val="none"/>
        <c:tickLblPos val="nextTo"/>
        <c:crossAx val="109391872"/>
        <c:crosses val="autoZero"/>
        <c:auto val="1"/>
        <c:lblAlgn val="ctr"/>
        <c:lblOffset val="100"/>
      </c:catAx>
      <c:valAx>
        <c:axId val="109391872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9365504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36"/>
          <c:h val="5.4558789291754096E-2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429542566927"/>
          <c:y val="0.21938670749570746"/>
          <c:w val="0.70896004780838295"/>
          <c:h val="0.7450467976472642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rgbClr val="92D050"/>
            </a:solidFill>
          </c:spPr>
          <c:dPt>
            <c:idx val="2"/>
          </c:dPt>
          <c:dPt>
            <c:idx val="5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2.0499999999999998</c:v>
                </c:pt>
                <c:pt idx="1">
                  <c:v>1.7</c:v>
                </c:pt>
                <c:pt idx="2">
                  <c:v>1.9800000000000002</c:v>
                </c:pt>
                <c:pt idx="3">
                  <c:v>1.84</c:v>
                </c:pt>
                <c:pt idx="4">
                  <c:v>2.21</c:v>
                </c:pt>
                <c:pt idx="5">
                  <c:v>2.9499999999999997</c:v>
                </c:pt>
                <c:pt idx="6">
                  <c:v>2.02</c:v>
                </c:pt>
                <c:pt idx="7">
                  <c:v>2.4699999999999998</c:v>
                </c:pt>
                <c:pt idx="8">
                  <c:v>1.75</c:v>
                </c:pt>
                <c:pt idx="9">
                  <c:v>1.8</c:v>
                </c:pt>
              </c:numCache>
            </c:numRef>
          </c:val>
        </c:ser>
        <c:dLbls/>
        <c:shape val="cylinder"/>
        <c:axId val="109832832"/>
        <c:axId val="109838720"/>
        <c:axId val="0"/>
      </c:bar3DChart>
      <c:catAx>
        <c:axId val="10983283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09838720"/>
        <c:crossesAt val="2.5"/>
        <c:auto val="1"/>
        <c:lblAlgn val="ctr"/>
        <c:lblOffset val="100"/>
      </c:catAx>
      <c:valAx>
        <c:axId val="109838720"/>
        <c:scaling>
          <c:orientation val="minMax"/>
          <c:max val="4"/>
          <c:min val="1"/>
        </c:scaling>
        <c:axPos val="t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9832832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03"/>
          <c:y val="0.22804263726619564"/>
          <c:w val="0.51123135252909591"/>
          <c:h val="0.7309346076605752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</c:formatCode>
                <c:ptCount val="8"/>
                <c:pt idx="0">
                  <c:v>5.5</c:v>
                </c:pt>
                <c:pt idx="1">
                  <c:v>1.9000000000000001</c:v>
                </c:pt>
                <c:pt idx="2">
                  <c:v>14</c:v>
                </c:pt>
                <c:pt idx="3">
                  <c:v>9</c:v>
                </c:pt>
                <c:pt idx="4">
                  <c:v>9</c:v>
                </c:pt>
                <c:pt idx="5">
                  <c:v>11.1</c:v>
                </c:pt>
                <c:pt idx="6">
                  <c:v>11.9</c:v>
                </c:pt>
                <c:pt idx="7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0</c:formatCode>
                <c:ptCount val="8"/>
                <c:pt idx="0">
                  <c:v>10</c:v>
                </c:pt>
                <c:pt idx="1">
                  <c:v>7.3</c:v>
                </c:pt>
                <c:pt idx="2">
                  <c:v>26.8</c:v>
                </c:pt>
                <c:pt idx="3">
                  <c:v>28.4</c:v>
                </c:pt>
                <c:pt idx="4">
                  <c:v>20.100000000000001</c:v>
                </c:pt>
                <c:pt idx="5">
                  <c:v>17.8</c:v>
                </c:pt>
                <c:pt idx="6">
                  <c:v>28</c:v>
                </c:pt>
                <c:pt idx="7">
                  <c:v>24.4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0</c:formatCode>
                <c:ptCount val="8"/>
                <c:pt idx="0">
                  <c:v>22.3</c:v>
                </c:pt>
                <c:pt idx="1">
                  <c:v>23.9</c:v>
                </c:pt>
                <c:pt idx="2">
                  <c:v>35.300000000000011</c:v>
                </c:pt>
                <c:pt idx="3">
                  <c:v>37.200000000000003</c:v>
                </c:pt>
                <c:pt idx="4">
                  <c:v>26.8</c:v>
                </c:pt>
                <c:pt idx="5">
                  <c:v>16.600000000000001</c:v>
                </c:pt>
                <c:pt idx="6">
                  <c:v>29.2</c:v>
                </c:pt>
                <c:pt idx="7">
                  <c:v>24.9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Sheet1!$E$2:$E$9</c:f>
              <c:numCache>
                <c:formatCode>0</c:formatCode>
                <c:ptCount val="8"/>
                <c:pt idx="0">
                  <c:v>49.6</c:v>
                </c:pt>
                <c:pt idx="1">
                  <c:v>55.9</c:v>
                </c:pt>
                <c:pt idx="2">
                  <c:v>21.8</c:v>
                </c:pt>
                <c:pt idx="3">
                  <c:v>17.5</c:v>
                </c:pt>
                <c:pt idx="4">
                  <c:v>12.8</c:v>
                </c:pt>
                <c:pt idx="5">
                  <c:v>9.7000000000000011</c:v>
                </c:pt>
                <c:pt idx="6">
                  <c:v>18.5</c:v>
                </c:pt>
                <c:pt idx="7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Sheet1!$F$2:$F$9</c:f>
              <c:numCache>
                <c:formatCode>0</c:formatCode>
                <c:ptCount val="8"/>
                <c:pt idx="0">
                  <c:v>12.6</c:v>
                </c:pt>
                <c:pt idx="1">
                  <c:v>10.9</c:v>
                </c:pt>
                <c:pt idx="2">
                  <c:v>2.1</c:v>
                </c:pt>
                <c:pt idx="3">
                  <c:v>7.8</c:v>
                </c:pt>
                <c:pt idx="4">
                  <c:v>31.3</c:v>
                </c:pt>
                <c:pt idx="5">
                  <c:v>44.8</c:v>
                </c:pt>
                <c:pt idx="6">
                  <c:v>12.4</c:v>
                </c:pt>
                <c:pt idx="7">
                  <c:v>18.7</c:v>
                </c:pt>
              </c:numCache>
            </c:numRef>
          </c:val>
        </c:ser>
        <c:dLbls/>
        <c:shape val="cylinder"/>
        <c:axId val="109950080"/>
        <c:axId val="109951616"/>
        <c:axId val="0"/>
      </c:bar3DChart>
      <c:catAx>
        <c:axId val="109950080"/>
        <c:scaling>
          <c:orientation val="maxMin"/>
        </c:scaling>
        <c:axPos val="l"/>
        <c:numFmt formatCode="General" sourceLinked="1"/>
        <c:majorTickMark val="none"/>
        <c:tickLblPos val="nextTo"/>
        <c:crossAx val="109951616"/>
        <c:crosses val="autoZero"/>
        <c:auto val="1"/>
        <c:lblAlgn val="ctr"/>
        <c:lblOffset val="100"/>
      </c:catAx>
      <c:valAx>
        <c:axId val="109951616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9950080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36"/>
          <c:h val="5.4558789291754096E-2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429542566927"/>
          <c:y val="0.21938670749570746"/>
          <c:w val="0.70896004780838295"/>
          <c:h val="0.7450467976472642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rgbClr val="FF7C80"/>
            </a:solidFill>
          </c:spPr>
          <c:dPt>
            <c:idx val="2"/>
          </c:dPt>
          <c:dPt>
            <c:idx val="5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3.3299999999999996</c:v>
                </c:pt>
                <c:pt idx="1">
                  <c:v>3.5</c:v>
                </c:pt>
                <c:pt idx="2">
                  <c:v>2.66</c:v>
                </c:pt>
                <c:pt idx="3">
                  <c:v>2.69</c:v>
                </c:pt>
                <c:pt idx="4">
                  <c:v>2.63</c:v>
                </c:pt>
                <c:pt idx="5">
                  <c:v>2.4499999999999997</c:v>
                </c:pt>
                <c:pt idx="6">
                  <c:v>2.62</c:v>
                </c:pt>
                <c:pt idx="7">
                  <c:v>2.58</c:v>
                </c:pt>
              </c:numCache>
            </c:numRef>
          </c:val>
        </c:ser>
        <c:dLbls/>
        <c:shape val="cylinder"/>
        <c:axId val="109052672"/>
        <c:axId val="109054208"/>
        <c:axId val="0"/>
      </c:bar3DChart>
      <c:catAx>
        <c:axId val="10905267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09054208"/>
        <c:crossesAt val="2.5"/>
        <c:auto val="1"/>
        <c:lblAlgn val="ctr"/>
        <c:lblOffset val="100"/>
      </c:catAx>
      <c:valAx>
        <c:axId val="109054208"/>
        <c:scaling>
          <c:orientation val="minMax"/>
          <c:max val="4"/>
          <c:min val="1"/>
        </c:scaling>
        <c:axPos val="t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9052672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03"/>
          <c:y val="0.22804263726619564"/>
          <c:w val="0.51123135252909591"/>
          <c:h val="0.7309346076605752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18.3</c:v>
                </c:pt>
                <c:pt idx="1">
                  <c:v>10.200000000000001</c:v>
                </c:pt>
                <c:pt idx="2">
                  <c:v>11.9</c:v>
                </c:pt>
                <c:pt idx="3">
                  <c:v>4.8</c:v>
                </c:pt>
                <c:pt idx="4">
                  <c:v>22.6</c:v>
                </c:pt>
                <c:pt idx="5">
                  <c:v>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0</c:formatCode>
                <c:ptCount val="6"/>
                <c:pt idx="0">
                  <c:v>39.4</c:v>
                </c:pt>
                <c:pt idx="1">
                  <c:v>36.800000000000011</c:v>
                </c:pt>
                <c:pt idx="2">
                  <c:v>36.800000000000011</c:v>
                </c:pt>
                <c:pt idx="3">
                  <c:v>16</c:v>
                </c:pt>
                <c:pt idx="4">
                  <c:v>30.2</c:v>
                </c:pt>
                <c:pt idx="5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0</c:formatCode>
                <c:ptCount val="6"/>
                <c:pt idx="0">
                  <c:v>24.9</c:v>
                </c:pt>
                <c:pt idx="1">
                  <c:v>22.1</c:v>
                </c:pt>
                <c:pt idx="2">
                  <c:v>27.6</c:v>
                </c:pt>
                <c:pt idx="3">
                  <c:v>25</c:v>
                </c:pt>
                <c:pt idx="4">
                  <c:v>23</c:v>
                </c:pt>
                <c:pt idx="5">
                  <c:v>25.4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0</c:formatCode>
                <c:ptCount val="6"/>
                <c:pt idx="0">
                  <c:v>10.200000000000001</c:v>
                </c:pt>
                <c:pt idx="1">
                  <c:v>7.1</c:v>
                </c:pt>
                <c:pt idx="2">
                  <c:v>9.3000000000000007</c:v>
                </c:pt>
                <c:pt idx="3">
                  <c:v>42.4</c:v>
                </c:pt>
                <c:pt idx="4">
                  <c:v>12.4</c:v>
                </c:pt>
                <c:pt idx="5">
                  <c:v>18.3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0</c:formatCode>
                <c:ptCount val="6"/>
                <c:pt idx="0">
                  <c:v>7.1</c:v>
                </c:pt>
                <c:pt idx="1">
                  <c:v>23.8</c:v>
                </c:pt>
                <c:pt idx="2">
                  <c:v>14.5</c:v>
                </c:pt>
                <c:pt idx="3">
                  <c:v>11.9</c:v>
                </c:pt>
                <c:pt idx="4">
                  <c:v>11.9</c:v>
                </c:pt>
                <c:pt idx="5">
                  <c:v>26.6</c:v>
                </c:pt>
              </c:numCache>
            </c:numRef>
          </c:val>
        </c:ser>
        <c:dLbls/>
        <c:shape val="cylinder"/>
        <c:axId val="111158016"/>
        <c:axId val="111159552"/>
        <c:axId val="0"/>
      </c:bar3DChart>
      <c:catAx>
        <c:axId val="111158016"/>
        <c:scaling>
          <c:orientation val="maxMin"/>
        </c:scaling>
        <c:axPos val="l"/>
        <c:numFmt formatCode="General" sourceLinked="1"/>
        <c:majorTickMark val="none"/>
        <c:tickLblPos val="nextTo"/>
        <c:crossAx val="111159552"/>
        <c:crosses val="autoZero"/>
        <c:auto val="1"/>
        <c:lblAlgn val="ctr"/>
        <c:lblOffset val="100"/>
      </c:catAx>
      <c:valAx>
        <c:axId val="111159552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11158016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2.1478203847807562E-2"/>
          <c:y val="2.270082526442932E-2"/>
          <c:w val="0.88883583802405275"/>
          <c:h val="5.4558789291754096E-2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429542566927"/>
          <c:y val="0.21938670749570746"/>
          <c:w val="0.70896004780838295"/>
          <c:h val="0.7450467976472642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rgbClr val="92D050"/>
            </a:solidFill>
          </c:spPr>
          <c:dPt>
            <c:idx val="2"/>
          </c:dPt>
          <c:dPt>
            <c:idx val="3"/>
            <c:spPr>
              <a:solidFill>
                <a:srgbClr val="FF7C80"/>
              </a:solidFill>
            </c:spPr>
          </c:dPt>
          <c:dPt>
            <c:idx val="5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2.29</c:v>
                </c:pt>
                <c:pt idx="1">
                  <c:v>2.34</c:v>
                </c:pt>
                <c:pt idx="2">
                  <c:v>2.4</c:v>
                </c:pt>
                <c:pt idx="3">
                  <c:v>3.19</c:v>
                </c:pt>
                <c:pt idx="4">
                  <c:v>2.29</c:v>
                </c:pt>
                <c:pt idx="5">
                  <c:v>2.77</c:v>
                </c:pt>
              </c:numCache>
            </c:numRef>
          </c:val>
        </c:ser>
        <c:dLbls/>
        <c:shape val="cylinder"/>
        <c:axId val="111430272"/>
        <c:axId val="111473024"/>
        <c:axId val="0"/>
      </c:bar3DChart>
      <c:catAx>
        <c:axId val="11143027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1473024"/>
        <c:crossesAt val="2.5"/>
        <c:auto val="1"/>
        <c:lblAlgn val="ctr"/>
        <c:lblOffset val="100"/>
      </c:catAx>
      <c:valAx>
        <c:axId val="111473024"/>
        <c:scaling>
          <c:orientation val="minMax"/>
          <c:max val="4"/>
          <c:min val="1"/>
        </c:scaling>
        <c:axPos val="t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11430272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92435765841769779"/>
          <c:h val="0.5399078661207531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7C8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400" b="1"/>
                </a:pPr>
                <a:endParaRPr lang="cs-CZ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1= Určitě ANO</c:v>
                </c:pt>
                <c:pt idx="1">
                  <c:v>2= Spíše ANO</c:v>
                </c:pt>
                <c:pt idx="2">
                  <c:v>3= Spíše NE</c:v>
                </c:pt>
                <c:pt idx="3">
                  <c:v>4= Určitě NE</c:v>
                </c:pt>
                <c:pt idx="4">
                  <c:v>Nevím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10.200000000000001</c:v>
                </c:pt>
                <c:pt idx="1">
                  <c:v>16.3</c:v>
                </c:pt>
                <c:pt idx="2">
                  <c:v>24.6</c:v>
                </c:pt>
                <c:pt idx="3">
                  <c:v>41.5</c:v>
                </c:pt>
                <c:pt idx="4">
                  <c:v>7.3</c:v>
                </c:pt>
              </c:numCache>
            </c:numRef>
          </c:val>
        </c:ser>
        <c:dLbls/>
        <c:shape val="cylinder"/>
        <c:axId val="102692352"/>
        <c:axId val="111273088"/>
        <c:axId val="0"/>
      </c:bar3DChart>
      <c:catAx>
        <c:axId val="102692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 sz="1400" b="1"/>
            </a:pPr>
            <a:endParaRPr lang="cs-CZ"/>
          </a:p>
        </c:txPr>
        <c:crossAx val="111273088"/>
        <c:crosses val="autoZero"/>
        <c:auto val="1"/>
        <c:lblAlgn val="ctr"/>
        <c:lblOffset val="100"/>
      </c:catAx>
      <c:valAx>
        <c:axId val="111273088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02692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>
        <c:manualLayout>
          <c:xMode val="edge"/>
          <c:yMode val="edge"/>
          <c:x val="0.66078715109605535"/>
          <c:y val="0.35543660236848945"/>
        </c:manualLayout>
      </c:layout>
      <c:txPr>
        <a:bodyPr/>
        <a:lstStyle/>
        <a:p>
          <a:pPr>
            <a:defRPr lang="cs-CZ" sz="1200" b="0"/>
          </a:pPr>
          <a:endParaRPr lang="cs-CZ"/>
        </a:p>
      </c:txPr>
    </c:title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14E-3"/>
          <c:y val="0.32117528486239832"/>
          <c:w val="0.81217016853775259"/>
          <c:h val="0.676938884067303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84.6</c:v>
                </c:pt>
                <c:pt idx="1">
                  <c:v>15.4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663909281542779"/>
          <c:y val="0.7828625328083989"/>
          <c:w val="0.18507399128578186"/>
          <c:h val="0.20103341358940749"/>
        </c:manualLayout>
      </c:layout>
      <c:txPr>
        <a:bodyPr/>
        <a:lstStyle/>
        <a:p>
          <a:pPr>
            <a:defRPr lang="cs-CZ" sz="1200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523522250634836"/>
          <c:y val="3.0552118442230816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476115406515734E-2"/>
          <c:y val="0.38881968583834736"/>
          <c:w val="0.86019654025157555"/>
          <c:h val="0.33889405090184366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3.05</c:v>
                </c:pt>
              </c:numCache>
            </c:numRef>
          </c:val>
        </c:ser>
        <c:dLbls/>
        <c:shape val="cylinder"/>
        <c:axId val="152909696"/>
        <c:axId val="153595904"/>
        <c:axId val="0"/>
      </c:bar3DChart>
      <c:catAx>
        <c:axId val="152909696"/>
        <c:scaling>
          <c:orientation val="maxMin"/>
        </c:scaling>
        <c:delete val="1"/>
        <c:axPos val="l"/>
        <c:numFmt formatCode="General" sourceLinked="1"/>
        <c:tickLblPos val="none"/>
        <c:crossAx val="153595904"/>
        <c:crossesAt val="2.5"/>
        <c:auto val="1"/>
        <c:lblAlgn val="ctr"/>
        <c:lblOffset val="10"/>
      </c:catAx>
      <c:valAx>
        <c:axId val="153595904"/>
        <c:scaling>
          <c:orientation val="minMax"/>
          <c:max val="4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52909696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429542566927"/>
          <c:y val="0.21938670749570746"/>
          <c:w val="0.70896004780838295"/>
          <c:h val="0.7450467976472642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rgbClr val="FF7C80"/>
            </a:solidFill>
          </c:spPr>
          <c:dPt>
            <c:idx val="2"/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2.52</c:v>
                </c:pt>
                <c:pt idx="1">
                  <c:v>2.56</c:v>
                </c:pt>
                <c:pt idx="2">
                  <c:v>2.58</c:v>
                </c:pt>
                <c:pt idx="3">
                  <c:v>2.3099999999999996</c:v>
                </c:pt>
                <c:pt idx="4">
                  <c:v>2.2999999999999998</c:v>
                </c:pt>
              </c:numCache>
            </c:numRef>
          </c:val>
        </c:ser>
        <c:dLbls/>
        <c:shape val="cylinder"/>
        <c:axId val="153658496"/>
        <c:axId val="153660416"/>
        <c:axId val="0"/>
      </c:bar3DChart>
      <c:catAx>
        <c:axId val="15365849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53660416"/>
        <c:crossesAt val="2.5"/>
        <c:auto val="1"/>
        <c:lblAlgn val="ctr"/>
        <c:lblOffset val="100"/>
      </c:catAx>
      <c:valAx>
        <c:axId val="153660416"/>
        <c:scaling>
          <c:orientation val="minMax"/>
          <c:max val="4"/>
          <c:min val="1"/>
        </c:scaling>
        <c:axPos val="t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3658496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8397721360464689"/>
          <c:y val="0.22804263726619564"/>
          <c:w val="0.51864722760138104"/>
          <c:h val="0.7309346076605752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6.9</c:v>
                </c:pt>
                <c:pt idx="1">
                  <c:v>4.8</c:v>
                </c:pt>
                <c:pt idx="2">
                  <c:v>5.5</c:v>
                </c:pt>
                <c:pt idx="3">
                  <c:v>8.6</c:v>
                </c:pt>
                <c:pt idx="4">
                  <c:v>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51.5</c:v>
                </c:pt>
                <c:pt idx="1">
                  <c:v>49.4</c:v>
                </c:pt>
                <c:pt idx="2">
                  <c:v>49.6</c:v>
                </c:pt>
                <c:pt idx="3">
                  <c:v>58.3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20</c:v>
                </c:pt>
                <c:pt idx="1">
                  <c:v>22.3</c:v>
                </c:pt>
                <c:pt idx="2">
                  <c:v>21.1</c:v>
                </c:pt>
                <c:pt idx="3">
                  <c:v>17.100000000000001</c:v>
                </c:pt>
                <c:pt idx="4">
                  <c:v>12.2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0</c:formatCode>
                <c:ptCount val="5"/>
                <c:pt idx="0">
                  <c:v>19</c:v>
                </c:pt>
                <c:pt idx="1">
                  <c:v>17.8</c:v>
                </c:pt>
                <c:pt idx="2">
                  <c:v>20.2</c:v>
                </c:pt>
                <c:pt idx="3">
                  <c:v>10.200000000000001</c:v>
                </c:pt>
                <c:pt idx="4">
                  <c:v>12.2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0</c:formatCode>
                <c:ptCount val="5"/>
                <c:pt idx="0">
                  <c:v>2.6</c:v>
                </c:pt>
                <c:pt idx="1">
                  <c:v>5.7</c:v>
                </c:pt>
                <c:pt idx="2">
                  <c:v>3.6</c:v>
                </c:pt>
                <c:pt idx="3">
                  <c:v>5.7</c:v>
                </c:pt>
                <c:pt idx="4">
                  <c:v>7.2</c:v>
                </c:pt>
              </c:numCache>
            </c:numRef>
          </c:val>
        </c:ser>
        <c:dLbls/>
        <c:shape val="cylinder"/>
        <c:axId val="154071040"/>
        <c:axId val="154130304"/>
        <c:axId val="0"/>
      </c:bar3DChart>
      <c:catAx>
        <c:axId val="154071040"/>
        <c:scaling>
          <c:orientation val="maxMin"/>
        </c:scaling>
        <c:axPos val="l"/>
        <c:numFmt formatCode="General" sourceLinked="1"/>
        <c:majorTickMark val="none"/>
        <c:tickLblPos val="nextTo"/>
        <c:crossAx val="154130304"/>
        <c:crosses val="autoZero"/>
        <c:auto val="1"/>
        <c:lblAlgn val="ctr"/>
        <c:lblOffset val="100"/>
      </c:catAx>
      <c:valAx>
        <c:axId val="154130304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4071040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2.8894078920092867E-2"/>
          <c:y val="9.1934229530052258E-2"/>
          <c:w val="0.91108346324090861"/>
          <c:h val="8.8568926131495362E-2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8397721360464689"/>
          <c:y val="0.22804263726619564"/>
          <c:w val="0.36044189272596089"/>
          <c:h val="0.7309346076605752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15.4</c:v>
                </c:pt>
                <c:pt idx="1">
                  <c:v>15.6</c:v>
                </c:pt>
                <c:pt idx="2">
                  <c:v>4.8</c:v>
                </c:pt>
                <c:pt idx="3">
                  <c:v>4.8</c:v>
                </c:pt>
                <c:pt idx="4">
                  <c:v>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55.2</c:v>
                </c:pt>
                <c:pt idx="1">
                  <c:v>60.9</c:v>
                </c:pt>
                <c:pt idx="2">
                  <c:v>40.1</c:v>
                </c:pt>
                <c:pt idx="3">
                  <c:v>41.3</c:v>
                </c:pt>
                <c:pt idx="4">
                  <c:v>48.1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17.100000000000001</c:v>
                </c:pt>
                <c:pt idx="1">
                  <c:v>15.2</c:v>
                </c:pt>
                <c:pt idx="2">
                  <c:v>10.9</c:v>
                </c:pt>
                <c:pt idx="3">
                  <c:v>6.4</c:v>
                </c:pt>
                <c:pt idx="4">
                  <c:v>14.8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0</c:formatCode>
                <c:ptCount val="5"/>
                <c:pt idx="0">
                  <c:v>6.6</c:v>
                </c:pt>
                <c:pt idx="1">
                  <c:v>5.2</c:v>
                </c:pt>
                <c:pt idx="2">
                  <c:v>4.3</c:v>
                </c:pt>
                <c:pt idx="3">
                  <c:v>4.5</c:v>
                </c:pt>
                <c:pt idx="4">
                  <c:v>5.7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0</c:formatCode>
                <c:ptCount val="5"/>
                <c:pt idx="0">
                  <c:v>5.7</c:v>
                </c:pt>
                <c:pt idx="1">
                  <c:v>3.1</c:v>
                </c:pt>
                <c:pt idx="2">
                  <c:v>39.9</c:v>
                </c:pt>
                <c:pt idx="3">
                  <c:v>43</c:v>
                </c:pt>
                <c:pt idx="4">
                  <c:v>24.3</c:v>
                </c:pt>
              </c:numCache>
            </c:numRef>
          </c:val>
        </c:ser>
        <c:dLbls/>
        <c:shape val="cylinder"/>
        <c:axId val="155335680"/>
        <c:axId val="155345664"/>
        <c:axId val="0"/>
      </c:bar3DChart>
      <c:catAx>
        <c:axId val="155335680"/>
        <c:scaling>
          <c:orientation val="maxMin"/>
        </c:scaling>
        <c:axPos val="l"/>
        <c:numFmt formatCode="General" sourceLinked="1"/>
        <c:majorTickMark val="none"/>
        <c:tickLblPos val="nextTo"/>
        <c:crossAx val="155345664"/>
        <c:crosses val="autoZero"/>
        <c:auto val="1"/>
        <c:lblAlgn val="ctr"/>
        <c:lblOffset val="100"/>
      </c:catAx>
      <c:valAx>
        <c:axId val="155345664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5335680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21181899736979745"/>
          <c:y val="9.4224690407306369E-2"/>
          <c:w val="0.45377116711664756"/>
          <c:h val="8.8568926131495362E-2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429542566927"/>
          <c:y val="0.21938670749570746"/>
          <c:w val="0.70896004780838295"/>
          <c:h val="0.7450467976472642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rgbClr val="92D050"/>
            </a:solidFill>
          </c:spPr>
          <c:dPt>
            <c:idx val="2"/>
          </c:dPt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2.16</c:v>
                </c:pt>
                <c:pt idx="1">
                  <c:v>2.1</c:v>
                </c:pt>
                <c:pt idx="2">
                  <c:v>2.25</c:v>
                </c:pt>
                <c:pt idx="3">
                  <c:v>2.19</c:v>
                </c:pt>
                <c:pt idx="4">
                  <c:v>2.25</c:v>
                </c:pt>
              </c:numCache>
            </c:numRef>
          </c:val>
        </c:ser>
        <c:dLbls/>
        <c:shape val="cylinder"/>
        <c:axId val="155464448"/>
        <c:axId val="155465984"/>
        <c:axId val="0"/>
      </c:bar3DChart>
      <c:catAx>
        <c:axId val="15546444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55465984"/>
        <c:crossesAt val="2.5"/>
        <c:auto val="1"/>
        <c:lblAlgn val="ctr"/>
        <c:lblOffset val="100"/>
      </c:catAx>
      <c:valAx>
        <c:axId val="155465984"/>
        <c:scaling>
          <c:orientation val="minMax"/>
          <c:max val="4"/>
          <c:min val="1"/>
        </c:scaling>
        <c:axPos val="t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5464448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91986106334192"/>
          <c:y val="0.14223495580797521"/>
          <c:w val="0.73087463737556579"/>
          <c:h val="0.81674241309283691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39.9</c:v>
                </c:pt>
                <c:pt idx="1">
                  <c:v>15.3</c:v>
                </c:pt>
                <c:pt idx="2">
                  <c:v>46.2</c:v>
                </c:pt>
                <c:pt idx="3">
                  <c:v>13.4</c:v>
                </c:pt>
                <c:pt idx="4">
                  <c:v>1.7000000000000002</c:v>
                </c:pt>
                <c:pt idx="5">
                  <c:v>1</c:v>
                </c:pt>
                <c:pt idx="6">
                  <c:v>0.2</c:v>
                </c:pt>
                <c:pt idx="7">
                  <c:v>1.9</c:v>
                </c:pt>
                <c:pt idx="8">
                  <c:v>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60.1</c:v>
                </c:pt>
                <c:pt idx="1">
                  <c:v>84.7</c:v>
                </c:pt>
                <c:pt idx="2">
                  <c:v>53.8</c:v>
                </c:pt>
                <c:pt idx="3">
                  <c:v>86.6</c:v>
                </c:pt>
                <c:pt idx="4">
                  <c:v>98.3</c:v>
                </c:pt>
                <c:pt idx="5">
                  <c:v>99</c:v>
                </c:pt>
                <c:pt idx="6">
                  <c:v>99.8</c:v>
                </c:pt>
                <c:pt idx="7">
                  <c:v>98.1</c:v>
                </c:pt>
                <c:pt idx="8">
                  <c:v>97.1</c:v>
                </c:pt>
              </c:numCache>
            </c:numRef>
          </c:val>
        </c:ser>
        <c:dLbls/>
        <c:shape val="cylinder"/>
        <c:axId val="43757568"/>
        <c:axId val="43759104"/>
        <c:axId val="0"/>
      </c:bar3DChart>
      <c:catAx>
        <c:axId val="43757568"/>
        <c:scaling>
          <c:orientation val="maxMin"/>
        </c:scaling>
        <c:axPos val="l"/>
        <c:numFmt formatCode="General" sourceLinked="1"/>
        <c:majorTickMark val="none"/>
        <c:tickLblPos val="nextTo"/>
        <c:crossAx val="43759104"/>
        <c:crosses val="autoZero"/>
        <c:auto val="1"/>
        <c:lblAlgn val="ctr"/>
        <c:lblOffset val="100"/>
      </c:catAx>
      <c:valAx>
        <c:axId val="43759104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43757568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29626735340979377"/>
          <c:y val="0"/>
          <c:w val="0.4322673663733263"/>
          <c:h val="8.8568926131495362E-2"/>
        </c:manualLayout>
      </c:layout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42023467347347021"/>
          <c:y val="0.12755798136250443"/>
          <c:w val="0.47843679811494566"/>
          <c:h val="0.8407598682517626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General" sourceLinked="0"/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MHD</c:v>
                </c:pt>
                <c:pt idx="1">
                  <c:v>Chodím pěšky</c:v>
                </c:pt>
                <c:pt idx="2">
                  <c:v>Auto</c:v>
                </c:pt>
                <c:pt idx="3">
                  <c:v>Kolo</c:v>
                </c:pt>
                <c:pt idx="4">
                  <c:v>Taxi</c:v>
                </c:pt>
                <c:pt idx="5">
                  <c:v>Motocykl / skútr</c:v>
                </c:pt>
                <c:pt idx="6">
                  <c:v>Jiný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90.8</c:v>
                </c:pt>
                <c:pt idx="1">
                  <c:v>60.7</c:v>
                </c:pt>
                <c:pt idx="2">
                  <c:v>35.300000000000011</c:v>
                </c:pt>
                <c:pt idx="3">
                  <c:v>9.7000000000000011</c:v>
                </c:pt>
                <c:pt idx="4">
                  <c:v>5.9</c:v>
                </c:pt>
                <c:pt idx="5">
                  <c:v>2.1</c:v>
                </c:pt>
                <c:pt idx="6">
                  <c:v>2.1</c:v>
                </c:pt>
              </c:numCache>
            </c:numRef>
          </c:val>
        </c:ser>
        <c:dLbls/>
        <c:shape val="cylinder"/>
        <c:axId val="156064000"/>
        <c:axId val="156078080"/>
        <c:axId val="0"/>
      </c:bar3DChart>
      <c:catAx>
        <c:axId val="15606400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56078080"/>
        <c:crosses val="autoZero"/>
        <c:auto val="1"/>
        <c:lblAlgn val="ctr"/>
        <c:lblOffset val="100"/>
      </c:catAx>
      <c:valAx>
        <c:axId val="156078080"/>
        <c:scaling>
          <c:orientation val="minMax"/>
        </c:scaling>
        <c:axPos val="t"/>
        <c:numFmt formatCode="0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6064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42023467347347021"/>
          <c:y val="0.12755798136250443"/>
          <c:w val="0.47843679811494566"/>
          <c:h val="0.8407598682517626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General" sourceLinked="0"/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Žádný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 a více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42.2</c:v>
                </c:pt>
                <c:pt idx="1">
                  <c:v>45.7</c:v>
                </c:pt>
                <c:pt idx="2">
                  <c:v>8.5</c:v>
                </c:pt>
                <c:pt idx="3">
                  <c:v>2.6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</c:ser>
        <c:dLbls/>
        <c:shape val="cylinder"/>
        <c:axId val="156130688"/>
        <c:axId val="156144768"/>
        <c:axId val="0"/>
      </c:bar3DChart>
      <c:catAx>
        <c:axId val="15613068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56144768"/>
        <c:crosses val="autoZero"/>
        <c:auto val="1"/>
        <c:lblAlgn val="ctr"/>
        <c:lblOffset val="100"/>
      </c:catAx>
      <c:valAx>
        <c:axId val="156144768"/>
        <c:scaling>
          <c:orientation val="minMax"/>
        </c:scaling>
        <c:axPos val="t"/>
        <c:numFmt formatCode="0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6130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47789077857562312"/>
          <c:y val="0.20621760188511021"/>
          <c:w val="0.42108376847016998"/>
          <c:h val="0.8407598682517626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Volně na ulici</c:v>
                </c:pt>
                <c:pt idx="1">
                  <c:v>Ve vlastní garáži</c:v>
                </c:pt>
                <c:pt idx="2">
                  <c:v>Na placeném parkovišti</c:v>
                </c:pt>
                <c:pt idx="3">
                  <c:v>Mám vyhrazené parkovací stání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72.197309417040373</c:v>
                </c:pt>
                <c:pt idx="1">
                  <c:v>21.076233183856505</c:v>
                </c:pt>
                <c:pt idx="2">
                  <c:v>6.2780269058295977</c:v>
                </c:pt>
                <c:pt idx="3">
                  <c:v>4.9327354260089686</c:v>
                </c:pt>
              </c:numCache>
            </c:numRef>
          </c:val>
        </c:ser>
        <c:dLbls/>
        <c:shape val="cylinder"/>
        <c:axId val="156013312"/>
        <c:axId val="156014848"/>
        <c:axId val="0"/>
      </c:bar3DChart>
      <c:catAx>
        <c:axId val="15601331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56014848"/>
        <c:crosses val="autoZero"/>
        <c:auto val="1"/>
        <c:lblAlgn val="ctr"/>
        <c:lblOffset val="100"/>
      </c:catAx>
      <c:valAx>
        <c:axId val="156014848"/>
        <c:scaling>
          <c:orientation val="minMax"/>
        </c:scaling>
        <c:axPos val="t"/>
        <c:numFmt formatCode="0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6013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42023467347347021"/>
          <c:y val="0.12755798136250443"/>
          <c:w val="0.47843679811494566"/>
          <c:h val="0.8407598682517626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Lbls>
            <c:numFmt formatCode="General" sourceLinked="0"/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v Praze 5</c:v>
                </c:pt>
                <c:pt idx="1">
                  <c:v>mimo Prahu 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93.7</c:v>
                </c:pt>
                <c:pt idx="1">
                  <c:v>6.3</c:v>
                </c:pt>
              </c:numCache>
            </c:numRef>
          </c:val>
        </c:ser>
        <c:dLbls/>
        <c:shape val="cylinder"/>
        <c:axId val="156035712"/>
        <c:axId val="156205440"/>
        <c:axId val="0"/>
      </c:bar3DChart>
      <c:catAx>
        <c:axId val="15603571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56205440"/>
        <c:crosses val="autoZero"/>
        <c:auto val="1"/>
        <c:lblAlgn val="ctr"/>
        <c:lblOffset val="100"/>
      </c:catAx>
      <c:valAx>
        <c:axId val="156205440"/>
        <c:scaling>
          <c:orientation val="minMax"/>
        </c:scaling>
        <c:axPos val="t"/>
        <c:numFmt formatCode="0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6035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>
        <c:manualLayout>
          <c:xMode val="edge"/>
          <c:yMode val="edge"/>
          <c:x val="0.66078715109605535"/>
          <c:y val="0.35543660236848945"/>
        </c:manualLayout>
      </c:layout>
      <c:txPr>
        <a:bodyPr/>
        <a:lstStyle/>
        <a:p>
          <a:pPr>
            <a:defRPr lang="cs-CZ" sz="1200" b="0"/>
          </a:pPr>
          <a:endParaRPr lang="cs-CZ"/>
        </a:p>
      </c:txPr>
    </c:title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14E-3"/>
          <c:y val="0.32117528486239832"/>
          <c:w val="0.81217016853775259"/>
          <c:h val="0.676938884067303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90.2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80647893382320268"/>
          <c:y val="0.71613043125327491"/>
          <c:w val="0.18507399128578186"/>
          <c:h val="0.20103341358940749"/>
        </c:manualLayout>
      </c:layout>
      <c:txPr>
        <a:bodyPr/>
        <a:lstStyle/>
        <a:p>
          <a:pPr>
            <a:defRPr lang="cs-CZ" sz="1200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36502084520017924"/>
          <c:w val="0.92435765841769779"/>
          <c:h val="0.4129950229437581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Všichni respondenti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1- určitě bych je uvítal/a</c:v>
                </c:pt>
                <c:pt idx="1">
                  <c:v>2- spíše bych je uvítal/a</c:v>
                </c:pt>
                <c:pt idx="2">
                  <c:v>3- je mi to jedno</c:v>
                </c:pt>
                <c:pt idx="3">
                  <c:v>4- spíše jsem proti</c:v>
                </c:pt>
                <c:pt idx="4">
                  <c:v>5- určitě jsem proti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9.5</c:v>
                </c:pt>
                <c:pt idx="1">
                  <c:v>10.7</c:v>
                </c:pt>
                <c:pt idx="2">
                  <c:v>31.6</c:v>
                </c:pt>
                <c:pt idx="3">
                  <c:v>12.1</c:v>
                </c:pt>
                <c:pt idx="4">
                  <c:v>36.1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 co nemají auto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1- určitě bych je uvítal/a</c:v>
                </c:pt>
                <c:pt idx="1">
                  <c:v>2- spíše bych je uvítal/a</c:v>
                </c:pt>
                <c:pt idx="2">
                  <c:v>3- je mi to jedno</c:v>
                </c:pt>
                <c:pt idx="3">
                  <c:v>4- spíše jsem proti</c:v>
                </c:pt>
                <c:pt idx="4">
                  <c:v>5- určitě jsem proti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7.9</c:v>
                </c:pt>
                <c:pt idx="1">
                  <c:v>9</c:v>
                </c:pt>
                <c:pt idx="2">
                  <c:v>53.1</c:v>
                </c:pt>
                <c:pt idx="3">
                  <c:v>7.9</c:v>
                </c:pt>
                <c:pt idx="4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 co mají auto, ale neparkují na ulici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1- určitě bych je uvítal/a</c:v>
                </c:pt>
                <c:pt idx="1">
                  <c:v>2- spíše bych je uvítal/a</c:v>
                </c:pt>
                <c:pt idx="2">
                  <c:v>3- je mi to jedno</c:v>
                </c:pt>
                <c:pt idx="3">
                  <c:v>4- spíše jsem proti</c:v>
                </c:pt>
                <c:pt idx="4">
                  <c:v>5- určitě jsem proti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14.1</c:v>
                </c:pt>
                <c:pt idx="1">
                  <c:v>14.1</c:v>
                </c:pt>
                <c:pt idx="2">
                  <c:v>28.1</c:v>
                </c:pt>
                <c:pt idx="3">
                  <c:v>10.9</c:v>
                </c:pt>
                <c:pt idx="4">
                  <c:v>32.800000000000011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 co mají auto a parkují na ulici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1- určitě bych je uvítal/a</c:v>
                </c:pt>
                <c:pt idx="1">
                  <c:v>2- spíše bych je uvítal/a</c:v>
                </c:pt>
                <c:pt idx="2">
                  <c:v>3- je mi to jedno</c:v>
                </c:pt>
                <c:pt idx="3">
                  <c:v>4- spíše jsem proti</c:v>
                </c:pt>
                <c:pt idx="4">
                  <c:v>5- určitě jsem proti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10.7</c:v>
                </c:pt>
                <c:pt idx="2">
                  <c:v>10.7</c:v>
                </c:pt>
                <c:pt idx="3">
                  <c:v>16.399999999999999</c:v>
                </c:pt>
                <c:pt idx="4">
                  <c:v>53.5</c:v>
                </c:pt>
              </c:numCache>
            </c:numRef>
          </c:val>
        </c:ser>
        <c:dLbls/>
        <c:shape val="cylinder"/>
        <c:axId val="156215936"/>
        <c:axId val="156316032"/>
        <c:axId val="0"/>
      </c:bar3DChart>
      <c:catAx>
        <c:axId val="156215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 sz="1200" b="1"/>
            </a:pPr>
            <a:endParaRPr lang="cs-CZ"/>
          </a:p>
        </c:txPr>
        <c:crossAx val="156316032"/>
        <c:crosses val="autoZero"/>
        <c:auto val="1"/>
        <c:lblAlgn val="ctr"/>
        <c:lblOffset val="100"/>
      </c:catAx>
      <c:valAx>
        <c:axId val="156316032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56215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621830349591749"/>
          <c:y val="0.25986905188482395"/>
          <c:w val="0.36436710070410505"/>
          <c:h val="0.1707493374790561"/>
        </c:manualLayout>
      </c:layout>
      <c:txPr>
        <a:bodyPr/>
        <a:lstStyle/>
        <a:p>
          <a:pPr>
            <a:defRPr sz="1200" b="1"/>
          </a:pPr>
          <a:endParaRPr lang="cs-CZ"/>
        </a:p>
      </c:txPr>
    </c:legend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6102325896925922"/>
          <c:y val="3.0552118442230816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854299374799069"/>
          <c:y val="0.17575727072933781"/>
          <c:w val="0.76030600828029937"/>
          <c:h val="0.55195622234728381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7C80"/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79646">
                  <a:lumMod val="75000"/>
                </a:srgbClr>
              </a:solidFill>
            </c:spPr>
          </c:dPt>
          <c:dPt>
            <c:idx val="2"/>
            <c:spPr>
              <a:solidFill>
                <a:srgbClr val="C0504D">
                  <a:lumMod val="75000"/>
                </a:srgbClr>
              </a:solidFill>
            </c:spPr>
          </c:dPt>
          <c:dPt>
            <c:idx val="3"/>
            <c:spPr>
              <a:solidFill>
                <a:srgbClr val="8064A2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0"/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 b="0"/>
                  </a:pPr>
                  <a:endParaRPr lang="cs-CZ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 b="0"/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Všichni respondenti</c:v>
                </c:pt>
                <c:pt idx="1">
                  <c:v>Ti co nemají auto</c:v>
                </c:pt>
                <c:pt idx="2">
                  <c:v>Ti co mají auto, ale neparkují na ulici</c:v>
                </c:pt>
                <c:pt idx="3">
                  <c:v>Ti co mají auto a parkují na ulici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3.55</c:v>
                </c:pt>
                <c:pt idx="1">
                  <c:v>3.27</c:v>
                </c:pt>
                <c:pt idx="2">
                  <c:v>3.34</c:v>
                </c:pt>
                <c:pt idx="3">
                  <c:v>3.9499999999999997</c:v>
                </c:pt>
              </c:numCache>
            </c:numRef>
          </c:val>
        </c:ser>
        <c:dLbls/>
        <c:shape val="cylinder"/>
        <c:axId val="156347392"/>
        <c:axId val="156349184"/>
        <c:axId val="0"/>
      </c:bar3DChart>
      <c:catAx>
        <c:axId val="156347392"/>
        <c:scaling>
          <c:orientation val="maxMin"/>
        </c:scaling>
        <c:delete val="1"/>
        <c:axPos val="l"/>
        <c:numFmt formatCode="General" sourceLinked="1"/>
        <c:tickLblPos val="none"/>
        <c:crossAx val="156349184"/>
        <c:crossesAt val="3"/>
        <c:auto val="1"/>
        <c:lblAlgn val="ctr"/>
        <c:lblOffset val="10"/>
      </c:catAx>
      <c:valAx>
        <c:axId val="156349184"/>
        <c:scaling>
          <c:orientation val="minMax"/>
          <c:max val="5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56347392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>
        <c:manualLayout>
          <c:xMode val="edge"/>
          <c:yMode val="edge"/>
          <c:x val="0.66078715109605535"/>
          <c:y val="0.35543660236848945"/>
        </c:manualLayout>
      </c:layout>
      <c:txPr>
        <a:bodyPr/>
        <a:lstStyle/>
        <a:p>
          <a:pPr>
            <a:defRPr lang="cs-CZ" sz="1200" b="0"/>
          </a:pPr>
          <a:endParaRPr lang="cs-CZ"/>
        </a:p>
      </c:txPr>
    </c:title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14E-3"/>
          <c:y val="0.32117528486239832"/>
          <c:w val="0.81217016853775259"/>
          <c:h val="0.676938884067303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61.4</c:v>
                </c:pt>
                <c:pt idx="1">
                  <c:v>38.6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5649844788895104"/>
          <c:y val="0.78520588122813884"/>
          <c:w val="0.2401885881105647"/>
          <c:h val="0.18137316910295972"/>
        </c:manualLayout>
      </c:layout>
      <c:txPr>
        <a:bodyPr/>
        <a:lstStyle/>
        <a:p>
          <a:pPr>
            <a:defRPr lang="cs-CZ" sz="1200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12749260728799955"/>
          <c:w val="0.92435765841769779"/>
          <c:h val="0.4973816050721542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2"/>
            <c:spPr>
              <a:solidFill>
                <a:srgbClr val="FF7C8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79.400000000000006</c:v>
                </c:pt>
                <c:pt idx="1">
                  <c:v>17.3</c:v>
                </c:pt>
                <c:pt idx="2">
                  <c:v>3.3</c:v>
                </c:pt>
              </c:numCache>
            </c:numRef>
          </c:val>
        </c:ser>
        <c:dLbls/>
        <c:shape val="cylinder"/>
        <c:axId val="158595712"/>
        <c:axId val="158597504"/>
        <c:axId val="0"/>
      </c:bar3DChart>
      <c:catAx>
        <c:axId val="15859571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lang="cs-CZ" sz="1000" b="1"/>
            </a:pPr>
            <a:endParaRPr lang="cs-CZ"/>
          </a:p>
        </c:txPr>
        <c:crossAx val="158597504"/>
        <c:crosses val="autoZero"/>
        <c:auto val="1"/>
        <c:lblAlgn val="ctr"/>
        <c:lblOffset val="1000"/>
      </c:catAx>
      <c:valAx>
        <c:axId val="158597504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58595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>
        <c:manualLayout>
          <c:xMode val="edge"/>
          <c:yMode val="edge"/>
          <c:x val="0.66078715109605535"/>
          <c:y val="0.35543660236848945"/>
        </c:manualLayout>
      </c:layout>
      <c:txPr>
        <a:bodyPr/>
        <a:lstStyle/>
        <a:p>
          <a:pPr>
            <a:defRPr lang="cs-CZ" sz="1200" b="0"/>
          </a:pPr>
          <a:endParaRPr lang="cs-CZ"/>
        </a:p>
      </c:txPr>
    </c:title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14E-3"/>
          <c:y val="0.32117528486239832"/>
          <c:w val="0.81217016853775259"/>
          <c:h val="0.676938884067303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68.7</c:v>
                </c:pt>
                <c:pt idx="1">
                  <c:v>31.3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5649844788895104"/>
          <c:y val="0.78520588122813884"/>
          <c:w val="0.2401885881105647"/>
          <c:h val="0.18137316910295972"/>
        </c:manualLayout>
      </c:layout>
      <c:txPr>
        <a:bodyPr/>
        <a:lstStyle/>
        <a:p>
          <a:pPr>
            <a:defRPr lang="cs-CZ" sz="1200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12749260728799955"/>
          <c:w val="0.92435765841769779"/>
          <c:h val="0.4973816050721542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2"/>
            <c:spPr>
              <a:solidFill>
                <a:srgbClr val="FF7C8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Jsou přínosem, podporují odbyt sezónních a lokálních potravin, trhy patří k tradicím</c:v>
                </c:pt>
                <c:pt idx="1">
                  <c:v>Tento typ programu na veřejných prostranstvích mě neláká</c:v>
                </c:pt>
                <c:pt idx="2">
                  <c:v>Vadí mi hluk a zábor prostranství při těchto akcích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76.3</c:v>
                </c:pt>
                <c:pt idx="1">
                  <c:v>19.2</c:v>
                </c:pt>
                <c:pt idx="2">
                  <c:v>4.5</c:v>
                </c:pt>
              </c:numCache>
            </c:numRef>
          </c:val>
        </c:ser>
        <c:dLbls/>
        <c:shape val="cylinder"/>
        <c:axId val="158724864"/>
        <c:axId val="158726400"/>
        <c:axId val="0"/>
      </c:bar3DChart>
      <c:catAx>
        <c:axId val="15872486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lang="cs-CZ" sz="1000" b="1"/>
            </a:pPr>
            <a:endParaRPr lang="cs-CZ"/>
          </a:p>
        </c:txPr>
        <c:crossAx val="158726400"/>
        <c:crosses val="autoZero"/>
        <c:auto val="1"/>
        <c:lblAlgn val="ctr"/>
        <c:lblOffset val="1000"/>
      </c:catAx>
      <c:valAx>
        <c:axId val="158726400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58724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91986106334192"/>
          <c:y val="0.30788653205280436"/>
          <c:w val="0.73087463737556579"/>
          <c:h val="0.65109094681232293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7.8</c:v>
                </c:pt>
                <c:pt idx="1">
                  <c:v>6.7</c:v>
                </c:pt>
                <c:pt idx="2">
                  <c:v>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92.2</c:v>
                </c:pt>
                <c:pt idx="1">
                  <c:v>93.3</c:v>
                </c:pt>
                <c:pt idx="2">
                  <c:v>97.6</c:v>
                </c:pt>
              </c:numCache>
            </c:numRef>
          </c:val>
        </c:ser>
        <c:dLbls/>
        <c:shape val="cylinder"/>
        <c:axId val="158845568"/>
        <c:axId val="158855552"/>
        <c:axId val="0"/>
      </c:bar3DChart>
      <c:catAx>
        <c:axId val="158845568"/>
        <c:scaling>
          <c:orientation val="maxMin"/>
        </c:scaling>
        <c:axPos val="l"/>
        <c:numFmt formatCode="General" sourceLinked="1"/>
        <c:majorTickMark val="none"/>
        <c:tickLblPos val="nextTo"/>
        <c:crossAx val="158855552"/>
        <c:crosses val="autoZero"/>
        <c:auto val="1"/>
        <c:lblAlgn val="ctr"/>
        <c:lblOffset val="100"/>
      </c:catAx>
      <c:valAx>
        <c:axId val="158855552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8845568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26025304004961786"/>
          <c:y val="6.7560019363659088E-2"/>
          <c:w val="0.4322673663733263"/>
          <c:h val="0.1192416538510539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91986106334192"/>
          <c:y val="0.14223495580797521"/>
          <c:w val="0.73087463737556579"/>
          <c:h val="0.81674241309283691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29.6</c:v>
                </c:pt>
                <c:pt idx="1">
                  <c:v>18.2</c:v>
                </c:pt>
                <c:pt idx="2">
                  <c:v>44.5</c:v>
                </c:pt>
                <c:pt idx="3">
                  <c:v>25.8</c:v>
                </c:pt>
                <c:pt idx="4">
                  <c:v>15.2</c:v>
                </c:pt>
                <c:pt idx="5">
                  <c:v>5.9</c:v>
                </c:pt>
                <c:pt idx="6">
                  <c:v>6.2</c:v>
                </c:pt>
                <c:pt idx="7">
                  <c:v>32</c:v>
                </c:pt>
                <c:pt idx="8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70.400000000000006</c:v>
                </c:pt>
                <c:pt idx="1">
                  <c:v>81.8</c:v>
                </c:pt>
                <c:pt idx="2">
                  <c:v>55.5</c:v>
                </c:pt>
                <c:pt idx="3">
                  <c:v>74.2</c:v>
                </c:pt>
                <c:pt idx="4">
                  <c:v>84.8</c:v>
                </c:pt>
                <c:pt idx="5">
                  <c:v>94.1</c:v>
                </c:pt>
                <c:pt idx="6">
                  <c:v>93.8</c:v>
                </c:pt>
                <c:pt idx="7">
                  <c:v>68</c:v>
                </c:pt>
                <c:pt idx="8">
                  <c:v>94.8</c:v>
                </c:pt>
              </c:numCache>
            </c:numRef>
          </c:val>
        </c:ser>
        <c:dLbls/>
        <c:shape val="cylinder"/>
        <c:axId val="158981504"/>
        <c:axId val="158987392"/>
        <c:axId val="0"/>
      </c:bar3DChart>
      <c:catAx>
        <c:axId val="158981504"/>
        <c:scaling>
          <c:orientation val="maxMin"/>
        </c:scaling>
        <c:axPos val="l"/>
        <c:numFmt formatCode="General" sourceLinked="1"/>
        <c:majorTickMark val="none"/>
        <c:tickLblPos val="nextTo"/>
        <c:crossAx val="158987392"/>
        <c:crosses val="autoZero"/>
        <c:auto val="1"/>
        <c:lblAlgn val="ctr"/>
        <c:lblOffset val="100"/>
      </c:catAx>
      <c:valAx>
        <c:axId val="158987392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8981504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29626735340979382"/>
          <c:y val="7.2168409994826854E-3"/>
          <c:w val="0.4322673663733263"/>
          <c:h val="8.8568926131495362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38358954435603"/>
          <c:y val="0.22804263726619564"/>
          <c:w val="0.51123135252909591"/>
          <c:h val="0.7309346076605752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1= určitě ANO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4.7</c:v>
                </c:pt>
                <c:pt idx="1">
                  <c:v>4</c:v>
                </c:pt>
                <c:pt idx="2">
                  <c:v>8.3000000000000007</c:v>
                </c:pt>
                <c:pt idx="3">
                  <c:v>9.2000000000000011</c:v>
                </c:pt>
                <c:pt idx="4">
                  <c:v>7.1</c:v>
                </c:pt>
                <c:pt idx="5">
                  <c:v>5.9</c:v>
                </c:pt>
                <c:pt idx="6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2= spíše 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0</c:formatCode>
                <c:ptCount val="7"/>
                <c:pt idx="0">
                  <c:v>15.9</c:v>
                </c:pt>
                <c:pt idx="1">
                  <c:v>13.3</c:v>
                </c:pt>
                <c:pt idx="2">
                  <c:v>17.8</c:v>
                </c:pt>
                <c:pt idx="3">
                  <c:v>22.3</c:v>
                </c:pt>
                <c:pt idx="4">
                  <c:v>13</c:v>
                </c:pt>
                <c:pt idx="5">
                  <c:v>10.7</c:v>
                </c:pt>
                <c:pt idx="6">
                  <c:v>21.3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3= spíše 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0</c:formatCode>
                <c:ptCount val="7"/>
                <c:pt idx="0">
                  <c:v>33.4</c:v>
                </c:pt>
                <c:pt idx="1">
                  <c:v>36.300000000000011</c:v>
                </c:pt>
                <c:pt idx="2">
                  <c:v>30.3</c:v>
                </c:pt>
                <c:pt idx="3">
                  <c:v>27.7</c:v>
                </c:pt>
                <c:pt idx="4">
                  <c:v>33.4</c:v>
                </c:pt>
                <c:pt idx="5">
                  <c:v>31.8</c:v>
                </c:pt>
                <c:pt idx="6">
                  <c:v>24.4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4= určitě NE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0</c:formatCode>
                <c:ptCount val="7"/>
                <c:pt idx="0">
                  <c:v>35.800000000000011</c:v>
                </c:pt>
                <c:pt idx="1">
                  <c:v>36.5</c:v>
                </c:pt>
                <c:pt idx="2">
                  <c:v>34.1</c:v>
                </c:pt>
                <c:pt idx="3">
                  <c:v>30.8</c:v>
                </c:pt>
                <c:pt idx="4">
                  <c:v>35.300000000000011</c:v>
                </c:pt>
                <c:pt idx="5">
                  <c:v>40</c:v>
                </c:pt>
                <c:pt idx="6">
                  <c:v>29.1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Sheet1!$F$2:$F$8</c:f>
              <c:numCache>
                <c:formatCode>0</c:formatCode>
                <c:ptCount val="7"/>
                <c:pt idx="0">
                  <c:v>10.200000000000001</c:v>
                </c:pt>
                <c:pt idx="1">
                  <c:v>10</c:v>
                </c:pt>
                <c:pt idx="2">
                  <c:v>9.5</c:v>
                </c:pt>
                <c:pt idx="3">
                  <c:v>10</c:v>
                </c:pt>
                <c:pt idx="4">
                  <c:v>11.1</c:v>
                </c:pt>
                <c:pt idx="5">
                  <c:v>11.6</c:v>
                </c:pt>
                <c:pt idx="6">
                  <c:v>12.1</c:v>
                </c:pt>
              </c:numCache>
            </c:numRef>
          </c:val>
        </c:ser>
        <c:dLbls/>
        <c:shape val="cylinder"/>
        <c:axId val="159142656"/>
        <c:axId val="159144192"/>
        <c:axId val="0"/>
      </c:bar3DChart>
      <c:catAx>
        <c:axId val="159142656"/>
        <c:scaling>
          <c:orientation val="maxMin"/>
        </c:scaling>
        <c:axPos val="l"/>
        <c:numFmt formatCode="General" sourceLinked="1"/>
        <c:majorTickMark val="none"/>
        <c:tickLblPos val="nextTo"/>
        <c:crossAx val="159144192"/>
        <c:crosses val="autoZero"/>
        <c:auto val="1"/>
        <c:lblAlgn val="ctr"/>
        <c:lblOffset val="100"/>
      </c:catAx>
      <c:valAx>
        <c:axId val="159144192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9142656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9.1184120606653627E-3"/>
          <c:y val="8.2132336535632205E-2"/>
          <c:w val="0.87400408787948236"/>
          <c:h val="5.4558789291754096E-2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429542566927"/>
          <c:y val="0.21938670749570746"/>
          <c:w val="0.70896004780838295"/>
          <c:h val="0.7450467976472642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rgbClr val="FF7C80"/>
            </a:solidFill>
          </c:spPr>
          <c:dPt>
            <c:idx val="2"/>
          </c:dPt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3.12</c:v>
                </c:pt>
                <c:pt idx="1">
                  <c:v>3.17</c:v>
                </c:pt>
                <c:pt idx="2">
                  <c:v>3</c:v>
                </c:pt>
                <c:pt idx="3">
                  <c:v>2.8899999999999997</c:v>
                </c:pt>
                <c:pt idx="4">
                  <c:v>3.09</c:v>
                </c:pt>
                <c:pt idx="5">
                  <c:v>3.2</c:v>
                </c:pt>
                <c:pt idx="6">
                  <c:v>2.79</c:v>
                </c:pt>
              </c:numCache>
            </c:numRef>
          </c:val>
        </c:ser>
        <c:dLbls/>
        <c:shape val="cylinder"/>
        <c:axId val="159363456"/>
        <c:axId val="159364992"/>
        <c:axId val="0"/>
      </c:bar3DChart>
      <c:catAx>
        <c:axId val="15936345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59364992"/>
        <c:crossesAt val="2.5"/>
        <c:auto val="1"/>
        <c:lblAlgn val="ctr"/>
        <c:lblOffset val="100"/>
      </c:catAx>
      <c:valAx>
        <c:axId val="159364992"/>
        <c:scaling>
          <c:orientation val="minMax"/>
          <c:max val="4"/>
          <c:min val="1"/>
        </c:scaling>
        <c:axPos val="t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9363456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>
        <c:manualLayout>
          <c:xMode val="edge"/>
          <c:yMode val="edge"/>
          <c:x val="0.66078715109605535"/>
          <c:y val="0.35543660236848945"/>
        </c:manualLayout>
      </c:layout>
      <c:txPr>
        <a:bodyPr/>
        <a:lstStyle/>
        <a:p>
          <a:pPr>
            <a:defRPr lang="cs-CZ" sz="1200" b="0"/>
          </a:pPr>
          <a:endParaRPr lang="cs-CZ"/>
        </a:p>
      </c:txPr>
    </c:title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2208372842611214E-3"/>
          <c:y val="0.32117528486239832"/>
          <c:w val="0.81217016853775259"/>
          <c:h val="0.676938884067303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12.6</c:v>
                </c:pt>
                <c:pt idx="1">
                  <c:v>87.4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8116133131776585"/>
          <c:y val="0.71515439884509791"/>
          <c:w val="0.18507399128578186"/>
          <c:h val="0.20103341358940749"/>
        </c:manualLayout>
      </c:layout>
      <c:txPr>
        <a:bodyPr/>
        <a:lstStyle/>
        <a:p>
          <a:pPr>
            <a:defRPr lang="cs-CZ" sz="1200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92435765841769779"/>
          <c:h val="0.5399078661207531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7C8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400" b="1"/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1= ANO, velmi se zajímám</c:v>
                </c:pt>
                <c:pt idx="1">
                  <c:v>2= ANO, spíše se zajímám</c:v>
                </c:pt>
                <c:pt idx="2">
                  <c:v>3= NE, spíše se nezajímám</c:v>
                </c:pt>
                <c:pt idx="3">
                  <c:v>4= NE, vůbec se nezajímám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8.5</c:v>
                </c:pt>
                <c:pt idx="1">
                  <c:v>26.1</c:v>
                </c:pt>
                <c:pt idx="2">
                  <c:v>33.6</c:v>
                </c:pt>
                <c:pt idx="3">
                  <c:v>31.8</c:v>
                </c:pt>
              </c:numCache>
            </c:numRef>
          </c:val>
        </c:ser>
        <c:dLbls/>
        <c:shape val="cylinder"/>
        <c:axId val="159405952"/>
        <c:axId val="159407488"/>
        <c:axId val="0"/>
      </c:bar3DChart>
      <c:catAx>
        <c:axId val="159405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 sz="1400" b="1"/>
            </a:pPr>
            <a:endParaRPr lang="cs-CZ"/>
          </a:p>
        </c:txPr>
        <c:crossAx val="159407488"/>
        <c:crosses val="autoZero"/>
        <c:auto val="1"/>
        <c:lblAlgn val="ctr"/>
        <c:lblOffset val="100"/>
      </c:catAx>
      <c:valAx>
        <c:axId val="159407488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59405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523522250634836"/>
          <c:y val="3.0552118442230816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476115406515734E-2"/>
          <c:y val="0.38881968583834736"/>
          <c:w val="0.86019654025157555"/>
          <c:h val="0.33889405090184366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2.8899999999999997</c:v>
                </c:pt>
              </c:numCache>
            </c:numRef>
          </c:val>
        </c:ser>
        <c:dLbls/>
        <c:shape val="cylinder"/>
        <c:axId val="159626752"/>
        <c:axId val="159628288"/>
        <c:axId val="0"/>
      </c:bar3DChart>
      <c:catAx>
        <c:axId val="159626752"/>
        <c:scaling>
          <c:orientation val="maxMin"/>
        </c:scaling>
        <c:delete val="1"/>
        <c:axPos val="l"/>
        <c:numFmt formatCode="General" sourceLinked="1"/>
        <c:tickLblPos val="none"/>
        <c:crossAx val="159628288"/>
        <c:crossesAt val="2.5"/>
        <c:auto val="1"/>
        <c:lblAlgn val="ctr"/>
        <c:lblOffset val="10"/>
      </c:catAx>
      <c:valAx>
        <c:axId val="159628288"/>
        <c:scaling>
          <c:orientation val="minMax"/>
          <c:max val="4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59626752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/>
              <a:t>%</a:t>
            </a:r>
          </a:p>
        </c:rich>
      </c:tx>
      <c:layout>
        <c:manualLayout>
          <c:xMode val="edge"/>
          <c:yMode val="edge"/>
          <c:x val="7.3326164083595879E-2"/>
          <c:y val="0.15665332176152749"/>
        </c:manualLayout>
      </c:layout>
    </c:title>
    <c:view3D>
      <c:rotX val="0"/>
      <c:rotY val="0"/>
      <c:depthPercent val="100"/>
      <c:rAngAx val="1"/>
    </c:view3D>
    <c:sideWall>
      <c:spPr>
        <a:noFill/>
        <a:ln w="25370">
          <a:noFill/>
        </a:ln>
      </c:spPr>
    </c:sideWall>
    <c:backWall>
      <c:spPr>
        <a:noFill/>
        <a:ln w="25370">
          <a:noFill/>
        </a:ln>
      </c:spPr>
    </c:backWall>
    <c:plotArea>
      <c:layout>
        <c:manualLayout>
          <c:layoutTarget val="inner"/>
          <c:xMode val="edge"/>
          <c:yMode val="edge"/>
          <c:x val="0.10602392641034129"/>
          <c:y val="0.27879950149610427"/>
          <c:w val="0.85563211538429873"/>
          <c:h val="0.523042231152760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Žena</c:v>
                </c:pt>
                <c:pt idx="1">
                  <c:v>Muž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53.1</c:v>
                </c:pt>
                <c:pt idx="1">
                  <c:v>46.9</c:v>
                </c:pt>
              </c:numCache>
            </c:numRef>
          </c:val>
        </c:ser>
        <c:dLbls/>
        <c:gapWidth val="100"/>
        <c:shape val="cylinder"/>
        <c:axId val="159531008"/>
        <c:axId val="159532544"/>
        <c:axId val="0"/>
      </c:bar3DChart>
      <c:catAx>
        <c:axId val="1595310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59532544"/>
        <c:crosses val="autoZero"/>
        <c:auto val="1"/>
        <c:lblAlgn val="ctr"/>
        <c:lblOffset val="100"/>
      </c:catAx>
      <c:valAx>
        <c:axId val="159532544"/>
        <c:scaling>
          <c:orientation val="minMax"/>
          <c:max val="7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5953100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200"/>
      </a:pPr>
      <a:endParaRPr lang="cs-CZ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3987E-2"/>
          <c:y val="7.3529411764705885E-2"/>
        </c:manualLayout>
      </c:layout>
    </c:title>
    <c:view3D>
      <c:rotX val="0"/>
      <c:rotY val="0"/>
      <c:depthPercent val="100"/>
      <c:rAngAx val="1"/>
    </c:view3D>
    <c:sideWall>
      <c:spPr>
        <a:noFill/>
        <a:ln w="25398">
          <a:noFill/>
        </a:ln>
      </c:spPr>
    </c:sideWall>
    <c:backWall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6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18 - 29 let</c:v>
                </c:pt>
                <c:pt idx="1">
                  <c:v>30 - 39 let</c:v>
                </c:pt>
                <c:pt idx="2">
                  <c:v>40 - 49 let</c:v>
                </c:pt>
                <c:pt idx="3">
                  <c:v>50 - 59 let</c:v>
                </c:pt>
                <c:pt idx="4">
                  <c:v>60 - 69 let</c:v>
                </c:pt>
                <c:pt idx="5">
                  <c:v>70 let a více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21.1</c:v>
                </c:pt>
                <c:pt idx="1">
                  <c:v>25.8</c:v>
                </c:pt>
                <c:pt idx="2">
                  <c:v>17.8</c:v>
                </c:pt>
                <c:pt idx="3">
                  <c:v>15.9</c:v>
                </c:pt>
                <c:pt idx="4">
                  <c:v>13.5</c:v>
                </c:pt>
                <c:pt idx="5">
                  <c:v>5.9</c:v>
                </c:pt>
              </c:numCache>
            </c:numRef>
          </c:val>
        </c:ser>
        <c:dLbls/>
        <c:shape val="cylinder"/>
        <c:axId val="159808128"/>
        <c:axId val="159809920"/>
        <c:axId val="0"/>
      </c:bar3DChart>
      <c:catAx>
        <c:axId val="159808128"/>
        <c:scaling>
          <c:orientation val="minMax"/>
        </c:scaling>
        <c:axPos val="b"/>
        <c:numFmt formatCode="General" sourceLinked="1"/>
        <c:tickLblPos val="nextTo"/>
        <c:txPr>
          <a:bodyPr rot="2700000"/>
          <a:lstStyle/>
          <a:p>
            <a:pPr>
              <a:defRPr lang="cs-CZ" sz="1000" b="1"/>
            </a:pPr>
            <a:endParaRPr lang="cs-CZ"/>
          </a:p>
        </c:txPr>
        <c:crossAx val="159809920"/>
        <c:crosses val="autoZero"/>
        <c:auto val="1"/>
        <c:lblAlgn val="ctr"/>
        <c:lblOffset val="100"/>
      </c:catAx>
      <c:valAx>
        <c:axId val="1598099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59808128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3.6228297865893697E-2"/>
          <c:y val="0.19199337003943692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492E-2"/>
          <c:y val="0.35423231534226224"/>
          <c:w val="0.9076206423510722"/>
          <c:h val="0.4778898435862753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základní</c:v>
                </c:pt>
                <c:pt idx="1">
                  <c:v>SŠ bez maturity, vyučen</c:v>
                </c:pt>
                <c:pt idx="2">
                  <c:v>SŠ s maturitou</c:v>
                </c:pt>
                <c:pt idx="3">
                  <c:v>VOŠ</c:v>
                </c:pt>
                <c:pt idx="4">
                  <c:v>VŠ</c:v>
                </c:pt>
                <c:pt idx="5">
                  <c:v>Doktorské, CSc., Dr.Sc.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3.3</c:v>
                </c:pt>
                <c:pt idx="1">
                  <c:v>22.5</c:v>
                </c:pt>
                <c:pt idx="2">
                  <c:v>45</c:v>
                </c:pt>
                <c:pt idx="3">
                  <c:v>3.3</c:v>
                </c:pt>
                <c:pt idx="4">
                  <c:v>25.1</c:v>
                </c:pt>
                <c:pt idx="5">
                  <c:v>0.70000000000000007</c:v>
                </c:pt>
              </c:numCache>
            </c:numRef>
          </c:val>
        </c:ser>
        <c:dLbls/>
        <c:shape val="cylinder"/>
        <c:axId val="159828224"/>
        <c:axId val="159834112"/>
        <c:axId val="0"/>
      </c:bar3DChart>
      <c:catAx>
        <c:axId val="159828224"/>
        <c:scaling>
          <c:orientation val="minMax"/>
        </c:scaling>
        <c:axPos val="b"/>
        <c:numFmt formatCode="General" sourceLinked="1"/>
        <c:tickLblPos val="nextTo"/>
        <c:txPr>
          <a:bodyPr rot="0" vert="horz" anchor="t" anchorCtr="0"/>
          <a:lstStyle/>
          <a:p>
            <a:pPr>
              <a:defRPr lang="cs-CZ" sz="900" b="1"/>
            </a:pPr>
            <a:endParaRPr lang="cs-CZ"/>
          </a:p>
        </c:txPr>
        <c:crossAx val="159834112"/>
        <c:crosses val="autoZero"/>
        <c:auto val="1"/>
        <c:lblAlgn val="ctr"/>
        <c:lblOffset val="100"/>
      </c:catAx>
      <c:valAx>
        <c:axId val="159834112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59828224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5.3193199406537717E-2"/>
          <c:y val="0.21513192731679828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492E-2"/>
          <c:y val="0.32377162330914167"/>
          <c:w val="0.9076206423510722"/>
          <c:h val="0.3728553669980661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do 10 000 Kč</c:v>
                </c:pt>
                <c:pt idx="1">
                  <c:v>10 001 – 15 000 Kč</c:v>
                </c:pt>
                <c:pt idx="2">
                  <c:v>15 001 – 20 000 Kč</c:v>
                </c:pt>
                <c:pt idx="3">
                  <c:v>20 001 – 30 000 Kč</c:v>
                </c:pt>
                <c:pt idx="4">
                  <c:v>30 001 – 40 000 Kč</c:v>
                </c:pt>
                <c:pt idx="5">
                  <c:v>40 001 – 50 000 Kč</c:v>
                </c:pt>
                <c:pt idx="6">
                  <c:v>50 001 Kč a více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4.9000000000000004</c:v>
                </c:pt>
                <c:pt idx="1">
                  <c:v>16.100000000000001</c:v>
                </c:pt>
                <c:pt idx="2">
                  <c:v>21.3</c:v>
                </c:pt>
                <c:pt idx="3">
                  <c:v>23.5</c:v>
                </c:pt>
                <c:pt idx="4">
                  <c:v>16.399999999999999</c:v>
                </c:pt>
                <c:pt idx="5">
                  <c:v>9.8000000000000007</c:v>
                </c:pt>
                <c:pt idx="6">
                  <c:v>7.9</c:v>
                </c:pt>
              </c:numCache>
            </c:numRef>
          </c:val>
        </c:ser>
        <c:dLbls/>
        <c:shape val="cylinder"/>
        <c:axId val="159903744"/>
        <c:axId val="159905280"/>
        <c:axId val="0"/>
      </c:bar3DChart>
      <c:catAx>
        <c:axId val="159903744"/>
        <c:scaling>
          <c:orientation val="minMax"/>
        </c:scaling>
        <c:axPos val="b"/>
        <c:numFmt formatCode="General" sourceLinked="1"/>
        <c:tickLblPos val="nextTo"/>
        <c:txPr>
          <a:bodyPr rot="2700000" anchor="t" anchorCtr="0"/>
          <a:lstStyle/>
          <a:p>
            <a:pPr>
              <a:defRPr lang="cs-CZ" sz="900" b="1"/>
            </a:pPr>
            <a:endParaRPr lang="cs-CZ"/>
          </a:p>
        </c:txPr>
        <c:crossAx val="159905280"/>
        <c:crosses val="autoZero"/>
        <c:auto val="1"/>
        <c:lblAlgn val="ctr"/>
        <c:lblOffset val="100"/>
      </c:catAx>
      <c:valAx>
        <c:axId val="159905280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59903744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2.2383181639931363E-2"/>
          <c:y val="4.7367842248818376E-2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2.7946284587907745E-2"/>
          <c:y val="0.14211449270933488"/>
          <c:w val="0.9486135589311625"/>
          <c:h val="0.4650644363319519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Vyšší/ nižší management (ředitelé atd.)</c:v>
                </c:pt>
                <c:pt idx="1">
                  <c:v>Specialista (lékař, právník, …)</c:v>
                </c:pt>
                <c:pt idx="2">
                  <c:v>Úředník/ technik/ pracující ve službách</c:v>
                </c:pt>
                <c:pt idx="3">
                  <c:v>Kvalifikovaný/ nekvalifikovaný dělník</c:v>
                </c:pt>
                <c:pt idx="4">
                  <c:v>Soukromý podnikatel/ živnostník/ OSVČ (max. 5 zaměstnanců)</c:v>
                </c:pt>
                <c:pt idx="5">
                  <c:v>Soukromý podnikatel (nad 5 zaměstnanců)</c:v>
                </c:pt>
                <c:pt idx="6">
                  <c:v>Žena v domácnosti/ na mateřské dovolené</c:v>
                </c:pt>
                <c:pt idx="7">
                  <c:v>Nezaměstnaný/ čekající na práci </c:v>
                </c:pt>
                <c:pt idx="8">
                  <c:v>Důchodce (vč. pracujících)</c:v>
                </c:pt>
                <c:pt idx="9">
                  <c:v>Studující</c:v>
                </c:pt>
                <c:pt idx="10">
                  <c:v>Ostatní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>
                  <c:v>4.3</c:v>
                </c:pt>
                <c:pt idx="1">
                  <c:v>8.1</c:v>
                </c:pt>
                <c:pt idx="2">
                  <c:v>17.899999999999999</c:v>
                </c:pt>
                <c:pt idx="3">
                  <c:v>6.4</c:v>
                </c:pt>
                <c:pt idx="4">
                  <c:v>12.4</c:v>
                </c:pt>
                <c:pt idx="5">
                  <c:v>1</c:v>
                </c:pt>
                <c:pt idx="6">
                  <c:v>4.8</c:v>
                </c:pt>
                <c:pt idx="7">
                  <c:v>1.4</c:v>
                </c:pt>
                <c:pt idx="8">
                  <c:v>19.100000000000001</c:v>
                </c:pt>
                <c:pt idx="9">
                  <c:v>11.5</c:v>
                </c:pt>
                <c:pt idx="10">
                  <c:v>13.1</c:v>
                </c:pt>
              </c:numCache>
            </c:numRef>
          </c:val>
        </c:ser>
        <c:dLbls/>
        <c:shape val="cylinder"/>
        <c:axId val="159948800"/>
        <c:axId val="159950336"/>
        <c:axId val="0"/>
      </c:bar3DChart>
      <c:catAx>
        <c:axId val="159948800"/>
        <c:scaling>
          <c:orientation val="minMax"/>
        </c:scaling>
        <c:axPos val="b"/>
        <c:numFmt formatCode="General" sourceLinked="1"/>
        <c:tickLblPos val="nextTo"/>
        <c:txPr>
          <a:bodyPr rot="1200000" vert="horz" anchor="t" anchorCtr="0"/>
          <a:lstStyle/>
          <a:p>
            <a:pPr>
              <a:defRPr lang="cs-CZ" sz="800" b="1"/>
            </a:pPr>
            <a:endParaRPr lang="cs-CZ"/>
          </a:p>
        </c:txPr>
        <c:crossAx val="159950336"/>
        <c:crosses val="autoZero"/>
        <c:lblAlgn val="ctr"/>
        <c:lblOffset val="100"/>
      </c:catAx>
      <c:valAx>
        <c:axId val="159950336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59948800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1.8058598721109164E-2"/>
          <c:y val="0.16273421317114375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6.5234090854393217E-2"/>
          <c:y val="0.27547581861563181"/>
          <c:w val="0.88446710999060374"/>
          <c:h val="0.5343618816638592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žádné dítě</c:v>
                </c:pt>
                <c:pt idx="1">
                  <c:v>1 dítě</c:v>
                </c:pt>
                <c:pt idx="2">
                  <c:v>2 děti</c:v>
                </c:pt>
                <c:pt idx="3">
                  <c:v>3 děti</c:v>
                </c:pt>
                <c:pt idx="4">
                  <c:v>4 děti</c:v>
                </c:pt>
                <c:pt idx="5">
                  <c:v>5 a více  dětí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76.2</c:v>
                </c:pt>
                <c:pt idx="1">
                  <c:v>16.899999999999999</c:v>
                </c:pt>
                <c:pt idx="2">
                  <c:v>6.2</c:v>
                </c:pt>
                <c:pt idx="3">
                  <c:v>0.70000000000000007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/>
        <c:shape val="cylinder"/>
        <c:axId val="160017792"/>
        <c:axId val="160023680"/>
        <c:axId val="0"/>
      </c:bar3DChart>
      <c:catAx>
        <c:axId val="160017792"/>
        <c:scaling>
          <c:orientation val="minMax"/>
        </c:scaling>
        <c:axPos val="b"/>
        <c:numFmt formatCode="General" sourceLinked="1"/>
        <c:tickLblPos val="nextTo"/>
        <c:txPr>
          <a:bodyPr rot="0" anchor="t" anchorCtr="0"/>
          <a:lstStyle/>
          <a:p>
            <a:pPr>
              <a:defRPr lang="cs-CZ" sz="1000" b="1"/>
            </a:pPr>
            <a:endParaRPr lang="cs-CZ"/>
          </a:p>
        </c:txPr>
        <c:crossAx val="160023680"/>
        <c:crosses val="autoZero"/>
        <c:auto val="1"/>
        <c:lblAlgn val="ctr"/>
        <c:lblOffset val="100"/>
      </c:catAx>
      <c:valAx>
        <c:axId val="160023680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60017792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6.0748843221660263E-2"/>
          <c:y val="0.15805781774069733"/>
        </c:manualLayout>
      </c:layout>
    </c:title>
    <c:view3D>
      <c:rotX val="0"/>
      <c:rotY val="0"/>
      <c:depthPercent val="100"/>
      <c:rAngAx val="1"/>
    </c:view3D>
    <c:sideWall>
      <c:spPr>
        <a:noFill/>
        <a:ln w="25379">
          <a:noFill/>
        </a:ln>
      </c:spPr>
    </c:sideWall>
    <c:backWall>
      <c:spPr>
        <a:noFill/>
        <a:ln w="25379">
          <a:noFill/>
        </a:ln>
      </c:spPr>
    </c:backWall>
    <c:plotArea>
      <c:layout>
        <c:manualLayout>
          <c:layoutTarget val="inner"/>
          <c:xMode val="edge"/>
          <c:yMode val="edge"/>
          <c:x val="8.8767835838703263E-2"/>
          <c:y val="0.27211062687651755"/>
          <c:w val="0.86951670655335567"/>
          <c:h val="0.5130628087646674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1      člen</c:v>
                </c:pt>
                <c:pt idx="1">
                  <c:v>2 členové</c:v>
                </c:pt>
                <c:pt idx="2">
                  <c:v>3 členové</c:v>
                </c:pt>
                <c:pt idx="3">
                  <c:v>4 členové</c:v>
                </c:pt>
                <c:pt idx="4">
                  <c:v>5    členů</c:v>
                </c:pt>
                <c:pt idx="5">
                  <c:v>6    členů</c:v>
                </c:pt>
                <c:pt idx="6">
                  <c:v>7 a více  členů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22.5</c:v>
                </c:pt>
                <c:pt idx="1">
                  <c:v>33.6</c:v>
                </c:pt>
                <c:pt idx="2">
                  <c:v>23.9</c:v>
                </c:pt>
                <c:pt idx="3">
                  <c:v>16.100000000000001</c:v>
                </c:pt>
                <c:pt idx="4">
                  <c:v>3.3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</c:ser>
        <c:dLbls/>
        <c:shape val="cylinder"/>
        <c:axId val="160052352"/>
        <c:axId val="160053888"/>
        <c:axId val="0"/>
      </c:bar3DChart>
      <c:catAx>
        <c:axId val="160052352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lang="cs-CZ" sz="1000" b="1"/>
            </a:pPr>
            <a:endParaRPr lang="cs-CZ"/>
          </a:p>
        </c:txPr>
        <c:crossAx val="160053888"/>
        <c:crosses val="autoZero"/>
        <c:auto val="1"/>
        <c:lblAlgn val="ctr"/>
        <c:lblOffset val="100"/>
      </c:catAx>
      <c:valAx>
        <c:axId val="160053888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60052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9"/>
      </a:pPr>
      <a:endParaRPr lang="cs-CZ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5.7899275206793964E-2"/>
          <c:y val="0.10005029625254815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492E-2"/>
          <c:y val="0.20905904094191169"/>
          <c:w val="0.9076206423510722"/>
          <c:h val="0.4877852502429081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Vlastní byt/ dům</c:v>
                </c:pt>
                <c:pt idx="1">
                  <c:v>Pronájem v obecním bytě</c:v>
                </c:pt>
                <c:pt idx="2">
                  <c:v>Soukromý pronájem</c:v>
                </c:pt>
                <c:pt idx="3">
                  <c:v>Domov důchodců, komunitní bydlení</c:v>
                </c:pt>
                <c:pt idx="4">
                  <c:v>U rodičů/ příbuzných/ známých</c:v>
                </c:pt>
                <c:pt idx="5">
                  <c:v>Bezdomovec v Praze 5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38.1</c:v>
                </c:pt>
                <c:pt idx="1">
                  <c:v>19.7</c:v>
                </c:pt>
                <c:pt idx="2">
                  <c:v>36.9</c:v>
                </c:pt>
                <c:pt idx="3">
                  <c:v>0.2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/>
        <c:shape val="cylinder"/>
        <c:axId val="160154752"/>
        <c:axId val="160156288"/>
        <c:axId val="0"/>
      </c:bar3DChart>
      <c:catAx>
        <c:axId val="160154752"/>
        <c:scaling>
          <c:orientation val="minMax"/>
        </c:scaling>
        <c:axPos val="b"/>
        <c:numFmt formatCode="General" sourceLinked="1"/>
        <c:tickLblPos val="nextTo"/>
        <c:txPr>
          <a:bodyPr rot="0" vert="horz" anchor="t" anchorCtr="0"/>
          <a:lstStyle/>
          <a:p>
            <a:pPr>
              <a:defRPr lang="cs-CZ" sz="900" b="1"/>
            </a:pPr>
            <a:endParaRPr lang="cs-CZ"/>
          </a:p>
        </c:txPr>
        <c:crossAx val="160156288"/>
        <c:crosses val="autoZero"/>
        <c:auto val="1"/>
        <c:lblAlgn val="ctr"/>
        <c:lblOffset val="100"/>
      </c:catAx>
      <c:valAx>
        <c:axId val="160156288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60154752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92435765841769779"/>
          <c:h val="0.4990550033936829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7C8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1- zcela spokojen/a</c:v>
                </c:pt>
                <c:pt idx="1">
                  <c:v>2- spíše spokojen/a</c:v>
                </c:pt>
                <c:pt idx="2">
                  <c:v>3- ani spokojen/a ani nespokojen/a</c:v>
                </c:pt>
                <c:pt idx="3">
                  <c:v>4- spíše nespokojen/a</c:v>
                </c:pt>
                <c:pt idx="4">
                  <c:v>5- zcela nespokojen/a</c:v>
                </c:pt>
                <c:pt idx="5">
                  <c:v>6- nevím, nedokáži posoudit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3.1</c:v>
                </c:pt>
                <c:pt idx="1">
                  <c:v>25.6</c:v>
                </c:pt>
                <c:pt idx="2">
                  <c:v>23.7</c:v>
                </c:pt>
                <c:pt idx="3">
                  <c:v>20.9</c:v>
                </c:pt>
                <c:pt idx="4">
                  <c:v>20.6</c:v>
                </c:pt>
                <c:pt idx="5">
                  <c:v>6.2</c:v>
                </c:pt>
              </c:numCache>
            </c:numRef>
          </c:val>
        </c:ser>
        <c:dLbls/>
        <c:shape val="cylinder"/>
        <c:axId val="102352000"/>
        <c:axId val="102353536"/>
        <c:axId val="0"/>
      </c:bar3DChart>
      <c:catAx>
        <c:axId val="10235200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lang="cs-CZ" sz="800" b="1"/>
            </a:pPr>
            <a:endParaRPr lang="cs-CZ"/>
          </a:p>
        </c:txPr>
        <c:crossAx val="102353536"/>
        <c:crosses val="autoZero"/>
        <c:auto val="1"/>
        <c:lblAlgn val="ctr"/>
        <c:lblOffset val="100"/>
      </c:catAx>
      <c:valAx>
        <c:axId val="102353536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02352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3987E-2"/>
          <c:y val="7.3529411764705885E-2"/>
        </c:manualLayout>
      </c:layout>
    </c:title>
    <c:view3D>
      <c:rotX val="0"/>
      <c:rotY val="0"/>
      <c:depthPercent val="100"/>
      <c:rAngAx val="1"/>
    </c:view3D>
    <c:sideWall>
      <c:spPr>
        <a:noFill/>
        <a:ln w="25398">
          <a:noFill/>
        </a:ln>
      </c:spPr>
    </c:sideWall>
    <c:backWall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6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méně než jeden rok</c:v>
                </c:pt>
                <c:pt idx="1">
                  <c:v>2-5 let</c:v>
                </c:pt>
                <c:pt idx="2">
                  <c:v>6 – 10 let</c:v>
                </c:pt>
                <c:pt idx="3">
                  <c:v>11 – 20 let</c:v>
                </c:pt>
                <c:pt idx="4">
                  <c:v>21 - 30 let</c:v>
                </c:pt>
                <c:pt idx="5">
                  <c:v>31 let a déle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10</c:v>
                </c:pt>
                <c:pt idx="1">
                  <c:v>23.8</c:v>
                </c:pt>
                <c:pt idx="2">
                  <c:v>14.7</c:v>
                </c:pt>
                <c:pt idx="3">
                  <c:v>19.7</c:v>
                </c:pt>
                <c:pt idx="4">
                  <c:v>17.3</c:v>
                </c:pt>
                <c:pt idx="5">
                  <c:v>14.5</c:v>
                </c:pt>
              </c:numCache>
            </c:numRef>
          </c:val>
        </c:ser>
        <c:dLbls/>
        <c:shape val="cylinder"/>
        <c:axId val="160170752"/>
        <c:axId val="160172288"/>
        <c:axId val="0"/>
      </c:bar3DChart>
      <c:catAx>
        <c:axId val="160170752"/>
        <c:scaling>
          <c:orientation val="minMax"/>
        </c:scaling>
        <c:axPos val="b"/>
        <c:numFmt formatCode="General" sourceLinked="1"/>
        <c:tickLblPos val="nextTo"/>
        <c:txPr>
          <a:bodyPr rot="2700000"/>
          <a:lstStyle/>
          <a:p>
            <a:pPr>
              <a:defRPr lang="cs-CZ" sz="1000" b="1"/>
            </a:pPr>
            <a:endParaRPr lang="cs-CZ"/>
          </a:p>
        </c:txPr>
        <c:crossAx val="160172288"/>
        <c:crosses val="autoZero"/>
        <c:auto val="1"/>
        <c:lblAlgn val="ctr"/>
        <c:lblOffset val="100"/>
      </c:catAx>
      <c:valAx>
        <c:axId val="160172288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60170752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3987E-2"/>
          <c:y val="7.3529411764705885E-2"/>
        </c:manualLayout>
      </c:layout>
    </c:title>
    <c:view3D>
      <c:rotX val="0"/>
      <c:rotY val="0"/>
      <c:depthPercent val="100"/>
      <c:rAngAx val="1"/>
    </c:view3D>
    <c:sideWall>
      <c:spPr>
        <a:noFill/>
        <a:ln w="25398">
          <a:noFill/>
        </a:ln>
      </c:spPr>
    </c:sideWall>
    <c:backWall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6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méně než jeden rok</c:v>
                </c:pt>
                <c:pt idx="1">
                  <c:v>2 – 5 let</c:v>
                </c:pt>
                <c:pt idx="2">
                  <c:v>6 – 10 let</c:v>
                </c:pt>
                <c:pt idx="3">
                  <c:v>11 let a déle</c:v>
                </c:pt>
                <c:pt idx="4">
                  <c:v>Na neurčito</c:v>
                </c:pt>
                <c:pt idx="5">
                  <c:v>Nevím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6.9</c:v>
                </c:pt>
                <c:pt idx="1">
                  <c:v>6.9</c:v>
                </c:pt>
                <c:pt idx="2">
                  <c:v>1</c:v>
                </c:pt>
                <c:pt idx="3">
                  <c:v>3.1</c:v>
                </c:pt>
                <c:pt idx="4">
                  <c:v>65</c:v>
                </c:pt>
                <c:pt idx="5">
                  <c:v>17.100000000000001</c:v>
                </c:pt>
              </c:numCache>
            </c:numRef>
          </c:val>
        </c:ser>
        <c:dLbls/>
        <c:shape val="cylinder"/>
        <c:axId val="160282880"/>
        <c:axId val="160288768"/>
        <c:axId val="0"/>
      </c:bar3DChart>
      <c:catAx>
        <c:axId val="160282880"/>
        <c:scaling>
          <c:orientation val="minMax"/>
        </c:scaling>
        <c:axPos val="b"/>
        <c:numFmt formatCode="General" sourceLinked="1"/>
        <c:tickLblPos val="nextTo"/>
        <c:txPr>
          <a:bodyPr rot="2700000"/>
          <a:lstStyle/>
          <a:p>
            <a:pPr>
              <a:defRPr lang="cs-CZ" sz="1000" b="1"/>
            </a:pPr>
            <a:endParaRPr lang="cs-CZ"/>
          </a:p>
        </c:txPr>
        <c:crossAx val="160288768"/>
        <c:crosses val="autoZero"/>
        <c:auto val="1"/>
        <c:lblAlgn val="ctr"/>
        <c:lblOffset val="100"/>
      </c:catAx>
      <c:valAx>
        <c:axId val="160288768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60282880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1582476724542043"/>
          <c:w val="0.92435765841769779"/>
          <c:h val="0.562191245790064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trvalý pobyt</c:v>
                </c:pt>
                <c:pt idx="1">
                  <c:v>přechodný pobyt</c:v>
                </c:pt>
                <c:pt idx="2">
                  <c:v>bez úřední formy pobytu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61.6</c:v>
                </c:pt>
                <c:pt idx="1">
                  <c:v>21.8</c:v>
                </c:pt>
                <c:pt idx="2">
                  <c:v>16.600000000000001</c:v>
                </c:pt>
              </c:numCache>
            </c:numRef>
          </c:val>
        </c:ser>
        <c:dLbls/>
        <c:shape val="cylinder"/>
        <c:axId val="160354688"/>
        <c:axId val="160356224"/>
        <c:axId val="0"/>
      </c:bar3DChart>
      <c:catAx>
        <c:axId val="160354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 sz="1000" b="1"/>
            </a:pPr>
            <a:endParaRPr lang="cs-CZ"/>
          </a:p>
        </c:txPr>
        <c:crossAx val="160356224"/>
        <c:crosses val="autoZero"/>
        <c:auto val="1"/>
        <c:lblAlgn val="ctr"/>
        <c:lblOffset val="100"/>
      </c:catAx>
      <c:valAx>
        <c:axId val="160356224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60354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cs-CZ" sz="800" b="0" dirty="0" smtClean="0"/>
              <a:t>Vážený</a:t>
            </a:r>
            <a:r>
              <a:rPr lang="cs-CZ" sz="800" b="0" baseline="0" dirty="0" smtClean="0"/>
              <a:t> průměr</a:t>
            </a:r>
            <a:endParaRPr lang="en-US" sz="800" b="0" dirty="0"/>
          </a:p>
        </c:rich>
      </c:tx>
      <c:layout>
        <c:manualLayout>
          <c:xMode val="edge"/>
          <c:yMode val="edge"/>
          <c:x val="0.43292903237325614"/>
          <c:y val="3.0580026110637671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005043300511297E-2"/>
          <c:y val="0.38881968583834736"/>
          <c:w val="0.87566753685933962"/>
          <c:h val="0.33889405090184366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3.32</c:v>
                </c:pt>
              </c:numCache>
            </c:numRef>
          </c:val>
        </c:ser>
        <c:dLbls/>
        <c:shape val="cylinder"/>
        <c:axId val="103795712"/>
        <c:axId val="103891712"/>
        <c:axId val="0"/>
      </c:bar3DChart>
      <c:catAx>
        <c:axId val="103795712"/>
        <c:scaling>
          <c:orientation val="maxMin"/>
        </c:scaling>
        <c:delete val="1"/>
        <c:axPos val="l"/>
        <c:numFmt formatCode="General" sourceLinked="1"/>
        <c:tickLblPos val="none"/>
        <c:crossAx val="103891712"/>
        <c:crossesAt val="3"/>
        <c:auto val="1"/>
        <c:lblAlgn val="ctr"/>
        <c:lblOffset val="10"/>
      </c:catAx>
      <c:valAx>
        <c:axId val="103891712"/>
        <c:scaling>
          <c:orientation val="minMax"/>
          <c:max val="5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03795712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92435765841769779"/>
          <c:h val="0.4990550033936829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7C8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1- zcela spokojen/a</c:v>
                </c:pt>
                <c:pt idx="1">
                  <c:v>2- spíše spokojen/a</c:v>
                </c:pt>
                <c:pt idx="2">
                  <c:v>3- ani spokojen/a ani nespokojen/a</c:v>
                </c:pt>
                <c:pt idx="3">
                  <c:v>4- spíše nespokojen/a</c:v>
                </c:pt>
                <c:pt idx="4">
                  <c:v>5- zcela nespokojen/a</c:v>
                </c:pt>
                <c:pt idx="5">
                  <c:v>6- nevím, nedokáži posoudit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2.6</c:v>
                </c:pt>
                <c:pt idx="1">
                  <c:v>17.8</c:v>
                </c:pt>
                <c:pt idx="2">
                  <c:v>21.3</c:v>
                </c:pt>
                <c:pt idx="3">
                  <c:v>20.399999999999999</c:v>
                </c:pt>
                <c:pt idx="4">
                  <c:v>24.6</c:v>
                </c:pt>
                <c:pt idx="5">
                  <c:v>13.3</c:v>
                </c:pt>
              </c:numCache>
            </c:numRef>
          </c:val>
        </c:ser>
        <c:dLbls/>
        <c:shape val="cylinder"/>
        <c:axId val="103926784"/>
        <c:axId val="103928576"/>
        <c:axId val="0"/>
      </c:bar3DChart>
      <c:catAx>
        <c:axId val="10392678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lang="cs-CZ" sz="800" b="1"/>
            </a:pPr>
            <a:endParaRPr lang="cs-CZ"/>
          </a:p>
        </c:txPr>
        <c:crossAx val="103928576"/>
        <c:crosses val="autoZero"/>
        <c:auto val="1"/>
        <c:lblAlgn val="ctr"/>
        <c:lblOffset val="100"/>
      </c:catAx>
      <c:valAx>
        <c:axId val="103928576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03926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cs-CZ" sz="800" b="0" dirty="0" smtClean="0"/>
              <a:t>Vážený</a:t>
            </a:r>
            <a:r>
              <a:rPr lang="cs-CZ" sz="800" b="0" baseline="0" dirty="0" smtClean="0"/>
              <a:t> průměr</a:t>
            </a:r>
            <a:endParaRPr lang="en-US" sz="800" b="0" dirty="0"/>
          </a:p>
        </c:rich>
      </c:tx>
      <c:layout>
        <c:manualLayout>
          <c:xMode val="edge"/>
          <c:yMode val="edge"/>
          <c:x val="0.43292903237325614"/>
          <c:y val="3.0580026110637671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005043300511297E-2"/>
          <c:y val="0.38881968583834736"/>
          <c:w val="0.87566753685933962"/>
          <c:h val="0.33889405090184366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3.54</c:v>
                </c:pt>
              </c:numCache>
            </c:numRef>
          </c:val>
        </c:ser>
        <c:dLbls/>
        <c:shape val="cylinder"/>
        <c:axId val="104333696"/>
        <c:axId val="104335232"/>
        <c:axId val="0"/>
      </c:bar3DChart>
      <c:catAx>
        <c:axId val="104333696"/>
        <c:scaling>
          <c:orientation val="maxMin"/>
        </c:scaling>
        <c:delete val="1"/>
        <c:axPos val="l"/>
        <c:numFmt formatCode="General" sourceLinked="1"/>
        <c:tickLblPos val="none"/>
        <c:crossAx val="104335232"/>
        <c:crossesAt val="3"/>
        <c:auto val="1"/>
        <c:lblAlgn val="ctr"/>
        <c:lblOffset val="10"/>
      </c:catAx>
      <c:valAx>
        <c:axId val="104335232"/>
        <c:scaling>
          <c:orientation val="minMax"/>
          <c:max val="5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04333696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603915265840428"/>
          <c:w val="0.92435765841769779"/>
          <c:h val="0.4990550033936829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7C8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1- zcela spokojen/a</c:v>
                </c:pt>
                <c:pt idx="1">
                  <c:v>2- spíše spokojen/a</c:v>
                </c:pt>
                <c:pt idx="2">
                  <c:v>3- ani spokojen/a ani nespokojen/a</c:v>
                </c:pt>
                <c:pt idx="3">
                  <c:v>4- spíše nespokojen/a</c:v>
                </c:pt>
                <c:pt idx="4">
                  <c:v>5- zcela nespokojen/a</c:v>
                </c:pt>
                <c:pt idx="5">
                  <c:v>6- nevím, nedokáži posoudit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5.2</c:v>
                </c:pt>
                <c:pt idx="1">
                  <c:v>35.5</c:v>
                </c:pt>
                <c:pt idx="2">
                  <c:v>26.1</c:v>
                </c:pt>
                <c:pt idx="3">
                  <c:v>17.5</c:v>
                </c:pt>
                <c:pt idx="4">
                  <c:v>13.3</c:v>
                </c:pt>
                <c:pt idx="5">
                  <c:v>2.4</c:v>
                </c:pt>
              </c:numCache>
            </c:numRef>
          </c:val>
        </c:ser>
        <c:dLbls/>
        <c:shape val="cylinder"/>
        <c:axId val="102807808"/>
        <c:axId val="102813696"/>
        <c:axId val="0"/>
      </c:bar3DChart>
      <c:catAx>
        <c:axId val="102807808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lang="cs-CZ" sz="800" b="1"/>
            </a:pPr>
            <a:endParaRPr lang="cs-CZ"/>
          </a:p>
        </c:txPr>
        <c:crossAx val="102813696"/>
        <c:crosses val="autoZero"/>
        <c:auto val="1"/>
        <c:lblAlgn val="ctr"/>
        <c:lblOffset val="100"/>
      </c:catAx>
      <c:valAx>
        <c:axId val="102813696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02807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0.02786</cdr:x>
      <cdr:y>0.00865</cdr:y>
    </cdr:from>
    <cdr:to>
      <cdr:x>0.07778</cdr:x>
      <cdr:y>0.13943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564" y="19745"/>
          <a:ext cx="216024" cy="298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0.15385</cdr:x>
      <cdr:y>0.15068</cdr:y>
    </cdr:from>
    <cdr:to>
      <cdr:x>0.74373</cdr:x>
      <cdr:y>0.19433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288032" y="792088"/>
          <a:ext cx="1104378" cy="2294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0.15385</cdr:x>
      <cdr:y>0.15068</cdr:y>
    </cdr:from>
    <cdr:to>
      <cdr:x>0.74373</cdr:x>
      <cdr:y>0.19433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288032" y="792088"/>
          <a:ext cx="1104378" cy="2294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0.89987</cdr:x>
      <cdr:y>0.04583</cdr:y>
    </cdr:from>
    <cdr:to>
      <cdr:x>0.9881</cdr:x>
      <cdr:y>0.2091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66224" y="132911"/>
          <a:ext cx="232016" cy="473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0.89987</cdr:x>
      <cdr:y>0.04583</cdr:y>
    </cdr:from>
    <cdr:to>
      <cdr:x>0.9881</cdr:x>
      <cdr:y>0.2091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66224" y="132911"/>
          <a:ext cx="232016" cy="473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0.89987</cdr:x>
      <cdr:y>0.04583</cdr:y>
    </cdr:from>
    <cdr:to>
      <cdr:x>0.9881</cdr:x>
      <cdr:y>0.2091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66224" y="132911"/>
          <a:ext cx="232016" cy="473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0.89987</cdr:x>
      <cdr:y>0.04583</cdr:y>
    </cdr:from>
    <cdr:to>
      <cdr:x>0.9881</cdr:x>
      <cdr:y>0.2091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66224" y="132911"/>
          <a:ext cx="232016" cy="473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0.01761</cdr:x>
      <cdr:y>0.34266</cdr:y>
    </cdr:from>
    <cdr:to>
      <cdr:x>0.06734</cdr:x>
      <cdr:y>0.4134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428" y="1440160"/>
          <a:ext cx="393677" cy="29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0.03543</cdr:x>
      <cdr:y>0.00559</cdr:y>
    </cdr:from>
    <cdr:to>
      <cdr:x>0.08535</cdr:x>
      <cdr:y>0.07807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085" y="19154"/>
          <a:ext cx="233981" cy="248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0.03543</cdr:x>
      <cdr:y>0.00559</cdr:y>
    </cdr:from>
    <cdr:to>
      <cdr:x>0.08535</cdr:x>
      <cdr:y>0.07807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085" y="19154"/>
          <a:ext cx="233981" cy="248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0.15713</cdr:x>
      <cdr:y>0.1414</cdr:y>
    </cdr:from>
    <cdr:to>
      <cdr:x>0.74701</cdr:x>
      <cdr:y>0.18505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341478" y="699640"/>
          <a:ext cx="1281939" cy="216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0.03224</cdr:x>
      <cdr:y>0.1871</cdr:y>
    </cdr:from>
    <cdr:to>
      <cdr:x>0.08197</cdr:x>
      <cdr:y>0.25784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324" y="639815"/>
          <a:ext cx="248852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0.12635</cdr:y>
    </cdr:from>
    <cdr:to>
      <cdr:x>0.08832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443" y="432048"/>
          <a:ext cx="365257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0.03922</cdr:x>
      <cdr:y>0.03859</cdr:y>
    </cdr:from>
    <cdr:to>
      <cdr:x>0.08631</cdr:x>
      <cdr:y>0.17603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33" y="72008"/>
          <a:ext cx="172922" cy="256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0.03224</cdr:x>
      <cdr:y>0.1871</cdr:y>
    </cdr:from>
    <cdr:to>
      <cdr:x>0.08197</cdr:x>
      <cdr:y>0.25784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324" y="639815"/>
          <a:ext cx="248852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0.03224</cdr:x>
      <cdr:y>0.1871</cdr:y>
    </cdr:from>
    <cdr:to>
      <cdr:x>0.08197</cdr:x>
      <cdr:y>0.25784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324" y="639815"/>
          <a:ext cx="248852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0.03224</cdr:x>
      <cdr:y>0.1871</cdr:y>
    </cdr:from>
    <cdr:to>
      <cdr:x>0.08197</cdr:x>
      <cdr:y>0.25784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324" y="639815"/>
          <a:ext cx="248852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0.15713</cdr:x>
      <cdr:y>0.1414</cdr:y>
    </cdr:from>
    <cdr:to>
      <cdr:x>0.74701</cdr:x>
      <cdr:y>0.18505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341478" y="699640"/>
          <a:ext cx="1281939" cy="216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0.15713</cdr:x>
      <cdr:y>0.1414</cdr:y>
    </cdr:from>
    <cdr:to>
      <cdr:x>0.74701</cdr:x>
      <cdr:y>0.18505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341478" y="699640"/>
          <a:ext cx="1281939" cy="216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0.1706</cdr:x>
      <cdr:y>0.09859</cdr:y>
    </cdr:from>
    <cdr:to>
      <cdr:x>0.76048</cdr:x>
      <cdr:y>0.14224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370760" y="302867"/>
          <a:ext cx="1281934" cy="1340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0.12635</cdr:y>
    </cdr:from>
    <cdr:to>
      <cdr:x>0.08832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443" y="432048"/>
          <a:ext cx="365257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3B5AC-5D24-4AFC-A5C2-38A50FAC0073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F4D2-D940-4723-A0CC-3379A963B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98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587727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728" y="6550223"/>
            <a:ext cx="4357718" cy="307777"/>
          </a:xfrm>
          <a:prstGeom prst="rect">
            <a:avLst/>
          </a:prstGeom>
          <a:solidFill>
            <a:srgbClr val="99CC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noProof="0" dirty="0" smtClean="0">
                <a:solidFill>
                  <a:srgbClr val="003399"/>
                </a:solidFill>
              </a:rPr>
              <a:t>Výzkum veřejného mínění - Praha 5 </a:t>
            </a:r>
            <a:endParaRPr lang="cs-CZ" sz="1400" b="1" noProof="0" dirty="0">
              <a:solidFill>
                <a:srgbClr val="003399"/>
              </a:solidFill>
            </a:endParaRPr>
          </a:p>
        </p:txBody>
      </p:sp>
      <p:pic>
        <p:nvPicPr>
          <p:cNvPr id="9" name="Picture 13" descr="FR_logoNEW_ma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30239"/>
            <a:ext cx="1368425" cy="2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86446" y="6550223"/>
            <a:ext cx="1643074" cy="307777"/>
          </a:xfrm>
          <a:prstGeom prst="rect">
            <a:avLst/>
          </a:prstGeom>
          <a:solidFill>
            <a:srgbClr val="99CC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baseline="0" dirty="0" smtClean="0">
                <a:solidFill>
                  <a:srgbClr val="003399"/>
                </a:solidFill>
              </a:rPr>
              <a:t>Prosinec </a:t>
            </a:r>
            <a:r>
              <a:rPr lang="en-US" sz="1400" b="1" baseline="0" dirty="0" smtClean="0">
                <a:solidFill>
                  <a:srgbClr val="003399"/>
                </a:solidFill>
              </a:rPr>
              <a:t>2011</a:t>
            </a:r>
            <a:endParaRPr lang="cs-CZ" sz="1400" b="1" dirty="0">
              <a:solidFill>
                <a:srgbClr val="003399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58082" y="6550223"/>
            <a:ext cx="857256" cy="307777"/>
          </a:xfrm>
          <a:prstGeom prst="rect">
            <a:avLst/>
          </a:prstGeom>
          <a:solidFill>
            <a:srgbClr val="99CC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- </a:t>
            </a:r>
            <a:fld id="{33749E53-6339-40C6-878D-F229C0FEDB46}" type="slidenum">
              <a:rPr lang="cs-CZ" sz="1400" smtClean="0">
                <a:latin typeface="Calibri" pitchFamily="34" charset="0"/>
              </a:rPr>
              <a:pPr algn="ctr"/>
              <a:t>‹#›</a:t>
            </a:fld>
            <a:r>
              <a:rPr lang="en-US" sz="1400" dirty="0" smtClean="0">
                <a:latin typeface="Calibri" pitchFamily="34" charset="0"/>
              </a:rPr>
              <a:t> -</a:t>
            </a:r>
            <a:endParaRPr lang="cs-CZ" sz="1400" dirty="0">
              <a:latin typeface="Calibri" pitchFamily="34" charset="0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26" name="Picture 2" descr="C:\_FR\_Logos\Praha 5\Praha5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48366" y="6532689"/>
            <a:ext cx="820898" cy="32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10" y="1052736"/>
            <a:ext cx="774551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500" dirty="0" smtClean="0">
                <a:solidFill>
                  <a:schemeClr val="bg1"/>
                </a:solidFill>
                <a:latin typeface="Gloriola Std Medium" pitchFamily="50" charset="-18"/>
              </a:rPr>
              <a:t>Výzkum veřejného mínění - Praha 5</a:t>
            </a:r>
            <a:r>
              <a:rPr lang="en-US" sz="2500" dirty="0" smtClean="0">
                <a:solidFill>
                  <a:schemeClr val="bg1"/>
                </a:solidFill>
                <a:latin typeface="Gloriola Std Medium" pitchFamily="50" charset="-18"/>
              </a:rPr>
              <a:t> </a:t>
            </a:r>
            <a:r>
              <a:rPr lang="cs-CZ" sz="2500" dirty="0" smtClean="0">
                <a:solidFill>
                  <a:schemeClr val="bg1"/>
                </a:solidFill>
                <a:latin typeface="Gloriola Std Light" pitchFamily="50" charset="-18"/>
              </a:rPr>
              <a:t>| Prosinec 201</a:t>
            </a:r>
            <a:r>
              <a:rPr lang="en-US" sz="2500" dirty="0" smtClean="0">
                <a:solidFill>
                  <a:schemeClr val="bg1"/>
                </a:solidFill>
                <a:latin typeface="Gloriola Std Light" pitchFamily="50" charset="-18"/>
              </a:rPr>
              <a:t>1</a:t>
            </a:r>
          </a:p>
        </p:txBody>
      </p:sp>
      <p:pic>
        <p:nvPicPr>
          <p:cNvPr id="1027" name="Picture 3" descr="C:\_FR\_Logos\Praha 5\Praha5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7727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867" y="2204864"/>
            <a:ext cx="3502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878122"/>
            <a:ext cx="470645" cy="7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1516713465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2505" y="5975702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Q.4 </a:t>
            </a:r>
            <a:r>
              <a:rPr lang="pt-BR" sz="1100" i="1" dirty="0">
                <a:solidFill>
                  <a:prstClr val="black"/>
                </a:solidFill>
              </a:rPr>
              <a:t>Které z následujících věcí je podle vás potřeba v městské části Praha 5 zlepšit?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8304" y="548680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.2 Co by se mělo zlepšit v Praze 5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042891"/>
              </p:ext>
            </p:extLst>
          </p:nvPr>
        </p:nvGraphicFramePr>
        <p:xfrm>
          <a:off x="285750" y="1942474"/>
          <a:ext cx="8318698" cy="35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informovanost občanů (vyšší podrobnost a dostupnost  dokumentů z radnice)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transparentnost nakládání s veřejnými prostředky (zveřejňování smluv a faktur, darů, grantů na webu radnice)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podporu sociálním projektům (podporu nízkoprahových center, komunitních center, apod.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čistotu ulic, úklid odpadků v parcích a zeleni, zlepšení separovaného sběru, zlepšení sběru bioodpadu…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bezpečnost pěší a cyklistické dopravy, uzavírání ulic pro automobilovou dopravu (nové pěší zóny)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nastavení placeného parkování (proti blokování ulic auty návštěvníků…)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podporu sportovních, kulturních aktivit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propojení se zahraničními partnery (např. v cestovním ruchu)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využívání dotací z EU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efektivnější chod radnice (systém úspor spotřeby energií, zrychlení vyřizování žádostí)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211960" y="5496781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N</a:t>
              </a:r>
              <a:r>
                <a:rPr lang="cs-CZ" sz="900" b="1" dirty="0" smtClean="0">
                  <a:solidFill>
                    <a:srgbClr val="000000"/>
                  </a:solidFill>
                </a:rPr>
                <a:t>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2031369331"/>
              </p:ext>
            </p:extLst>
          </p:nvPr>
        </p:nvGraphicFramePr>
        <p:xfrm>
          <a:off x="3779912" y="764704"/>
          <a:ext cx="2173212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714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1649605266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2505" y="5975702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Q.5 </a:t>
            </a:r>
            <a:r>
              <a:rPr lang="pl-PL" sz="1100" i="1" dirty="0">
                <a:solidFill>
                  <a:prstClr val="black"/>
                </a:solidFill>
              </a:rPr>
              <a:t>Jak moc podle Vás v Praze 5 chybí ….?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8304" y="548680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.3 Jak moc v Praze 5 chybí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174857"/>
              </p:ext>
            </p:extLst>
          </p:nvPr>
        </p:nvGraphicFramePr>
        <p:xfrm>
          <a:off x="285750" y="1942476"/>
          <a:ext cx="8318698" cy="3554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nové domy a byty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nová administrativní centra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rekreační prostory, zeleň a parky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kulturní zařízení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školy, školky, jesle, univerzitní kampus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zařízení pro seniory, kluby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sportovní zařízení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28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akce na ulici (např. uliční divadlo)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211960" y="5496781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28244759"/>
              </p:ext>
            </p:extLst>
          </p:nvPr>
        </p:nvGraphicFramePr>
        <p:xfrm>
          <a:off x="3779912" y="764704"/>
          <a:ext cx="2173212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771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884257140"/>
              </p:ext>
            </p:extLst>
          </p:nvPr>
        </p:nvGraphicFramePr>
        <p:xfrm>
          <a:off x="3995936" y="764704"/>
          <a:ext cx="513762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3573016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Q.6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dostatek …..?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8304" y="312216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.4 Je v Praze 5 dostatek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747408"/>
              </p:ext>
            </p:extLst>
          </p:nvPr>
        </p:nvGraphicFramePr>
        <p:xfrm>
          <a:off x="285750" y="1412778"/>
          <a:ext cx="8390706" cy="201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510"/>
                <a:gridCol w="4791196"/>
              </a:tblGrid>
              <a:tr h="3360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Přírodních sportovních areálů a parků vhodných pro sport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Tělocvičen (i školních pro veřejnost) pro sálové sporty?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Sportovišť a sportovních areálů </a:t>
                      </a: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 venkovní sporty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Letních koupališť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Plaveckých bazénů (Barrandov, Jinonice ..)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Sportovních hal pro zimní sporty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139952" y="3429000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1964433"/>
              </p:ext>
            </p:extLst>
          </p:nvPr>
        </p:nvGraphicFramePr>
        <p:xfrm>
          <a:off x="382588" y="4564684"/>
          <a:ext cx="2927970" cy="185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842"/>
                <a:gridCol w="576064"/>
                <a:gridCol w="576064"/>
              </a:tblGrid>
              <a:tr h="3044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Sporty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</a:t>
                      </a: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Plavání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7,8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Bruslení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Fotbal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6,8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Hokej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6,1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Cyklistika</a:t>
                      </a:r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cyklostezky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5,7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Tenis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4,4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Volejbal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3,8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Kluziště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Bruslení</a:t>
                      </a:r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- inline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520" y="4201343"/>
            <a:ext cx="746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Pro jaké sporty je v Praze 5 nedostatek sportovišť </a:t>
            </a:r>
            <a:r>
              <a:rPr lang="cs-CZ" sz="1400" dirty="0">
                <a:solidFill>
                  <a:srgbClr val="663300"/>
                </a:solidFill>
              </a:rPr>
              <a:t>(nejčetnější </a:t>
            </a:r>
            <a:r>
              <a:rPr lang="cs-CZ" sz="1400" dirty="0" smtClean="0">
                <a:solidFill>
                  <a:srgbClr val="663300"/>
                </a:solidFill>
              </a:rPr>
              <a:t>spontánní odpovědi)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4640" y="5637148"/>
            <a:ext cx="175674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prstClr val="black"/>
                </a:solidFill>
              </a:rPr>
              <a:t>Q.7 </a:t>
            </a:r>
            <a:r>
              <a:rPr lang="cs-CZ" sz="1100" i="1" dirty="0">
                <a:solidFill>
                  <a:prstClr val="black"/>
                </a:solidFill>
              </a:rPr>
              <a:t>Pro jaké sporty je podle Vás nedostatek sportovišť v Praze 5?</a:t>
            </a:r>
            <a:endParaRPr lang="en-US" sz="1100" i="1" dirty="0">
              <a:solidFill>
                <a:prstClr val="black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2281661509"/>
              </p:ext>
            </p:extLst>
          </p:nvPr>
        </p:nvGraphicFramePr>
        <p:xfrm>
          <a:off x="3779912" y="764704"/>
          <a:ext cx="21732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6999892"/>
              </p:ext>
            </p:extLst>
          </p:nvPr>
        </p:nvGraphicFramePr>
        <p:xfrm>
          <a:off x="3707904" y="4581128"/>
          <a:ext cx="3240360" cy="181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76064"/>
                <a:gridCol w="576064"/>
              </a:tblGrid>
              <a:tr h="2456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Sporty (pokračování)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</a:t>
                      </a: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Basketbal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2,1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Lyžování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1,9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Florbal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1,9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Squash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Atletika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Nohejbal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Běh, běžecké stezky, běžecký areál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Badminton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</a:tr>
              <a:tr h="172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Zimní sporty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319689" y="4581128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Možno více odpovědí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3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0903504"/>
              </p:ext>
            </p:extLst>
          </p:nvPr>
        </p:nvGraphicFramePr>
        <p:xfrm>
          <a:off x="328117" y="1916832"/>
          <a:ext cx="7344816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" y="5543654"/>
            <a:ext cx="8701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Q.8 </a:t>
            </a:r>
            <a:r>
              <a:rPr lang="pt-BR" sz="1100" i="1" dirty="0">
                <a:solidFill>
                  <a:prstClr val="black"/>
                </a:solidFill>
              </a:rPr>
              <a:t>Zajímáte se o nové využití „náplavky“ nebo-li bývalé Smíchovské pláže? 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8304" y="148478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21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.5 Zajímají se občané </a:t>
            </a:r>
            <a:r>
              <a:rPr lang="cs-CZ" b="1" dirty="0">
                <a:solidFill>
                  <a:srgbClr val="663300"/>
                </a:solidFill>
              </a:rPr>
              <a:t>o nové využití „náplavky“ nebo-</a:t>
            </a:r>
            <a:r>
              <a:rPr lang="cs-CZ" b="1" dirty="0" err="1">
                <a:solidFill>
                  <a:srgbClr val="663300"/>
                </a:solidFill>
              </a:rPr>
              <a:t>li</a:t>
            </a:r>
            <a:r>
              <a:rPr lang="cs-CZ" b="1" dirty="0">
                <a:solidFill>
                  <a:srgbClr val="663300"/>
                </a:solidFill>
              </a:rPr>
              <a:t> bývalé Smíchovské pláže?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71800" y="1446737"/>
            <a:ext cx="1728192" cy="300033"/>
            <a:chOff x="1540674" y="1124744"/>
            <a:chExt cx="1428157" cy="432048"/>
          </a:xfrm>
        </p:grpSpPr>
        <p:sp>
          <p:nvSpPr>
            <p:cNvPr id="10" name="Right Arrow 9"/>
            <p:cNvSpPr/>
            <p:nvPr/>
          </p:nvSpPr>
          <p:spPr>
            <a:xfrm>
              <a:off x="2229226" y="1124744"/>
              <a:ext cx="739605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Nezajímají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1540674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Zajímají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3756754"/>
              </p:ext>
            </p:extLst>
          </p:nvPr>
        </p:nvGraphicFramePr>
        <p:xfrm>
          <a:off x="755576" y="1757606"/>
          <a:ext cx="5688632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8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2784388512"/>
              </p:ext>
            </p:extLst>
          </p:nvPr>
        </p:nvGraphicFramePr>
        <p:xfrm>
          <a:off x="2867183" y="638448"/>
          <a:ext cx="220887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1855139122"/>
              </p:ext>
            </p:extLst>
          </p:nvPr>
        </p:nvGraphicFramePr>
        <p:xfrm>
          <a:off x="3482892" y="638448"/>
          <a:ext cx="513762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6263734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Q.9a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kvalitní životní prostředí z hlediska </a:t>
            </a:r>
            <a:r>
              <a:rPr lang="pl-PL" sz="1100" i="1" dirty="0" smtClean="0">
                <a:solidFill>
                  <a:prstClr val="black"/>
                </a:solidFill>
              </a:rPr>
              <a:t>….. Q.9b </a:t>
            </a:r>
            <a:r>
              <a:rPr lang="pl-PL" sz="1100" i="1" dirty="0">
                <a:solidFill>
                  <a:prstClr val="black"/>
                </a:solidFill>
              </a:rPr>
              <a:t>Pokud </a:t>
            </a:r>
            <a:r>
              <a:rPr lang="pl-PL" sz="1100" i="1" dirty="0" smtClean="0">
                <a:solidFill>
                  <a:prstClr val="black"/>
                </a:solidFill>
              </a:rPr>
              <a:t>Q.9a </a:t>
            </a:r>
            <a:r>
              <a:rPr lang="pl-PL" sz="1100" i="1" dirty="0">
                <a:solidFill>
                  <a:prstClr val="black"/>
                </a:solidFill>
              </a:rPr>
              <a:t>určitě/spíše NE, co Vám konkrétně vadí (zdroje, lokality, …)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12360" y="757883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.6 Je v Praze 5 kvalitní životní prostředí z hlediska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5856" y="5949269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9071953"/>
              </p:ext>
            </p:extLst>
          </p:nvPr>
        </p:nvGraphicFramePr>
        <p:xfrm>
          <a:off x="539552" y="1933574"/>
          <a:ext cx="7200800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4680520"/>
              </a:tblGrid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úrovně hluku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kvality ovzduší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čistoty veřejných prostranství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řešení dopravní situace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… řešení bezpečnosti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14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6263734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Q.9a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kvalitní životní prostředí z hlediska </a:t>
            </a:r>
            <a:r>
              <a:rPr lang="pl-PL" sz="1100" i="1" dirty="0" smtClean="0">
                <a:solidFill>
                  <a:prstClr val="black"/>
                </a:solidFill>
              </a:rPr>
              <a:t>….. Q.9b </a:t>
            </a:r>
            <a:r>
              <a:rPr lang="pl-PL" sz="1100" i="1" dirty="0">
                <a:solidFill>
                  <a:prstClr val="black"/>
                </a:solidFill>
              </a:rPr>
              <a:t>Pokud </a:t>
            </a:r>
            <a:r>
              <a:rPr lang="pl-PL" sz="1100" i="1" dirty="0" smtClean="0">
                <a:solidFill>
                  <a:prstClr val="black"/>
                </a:solidFill>
              </a:rPr>
              <a:t>Q.9a </a:t>
            </a:r>
            <a:r>
              <a:rPr lang="pl-PL" sz="1100" i="1" dirty="0">
                <a:solidFill>
                  <a:prstClr val="black"/>
                </a:solidFill>
              </a:rPr>
              <a:t>určitě/spíše NE, co Vám konkrétně vadí (zdroje, lokality, …)</a:t>
            </a: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92696"/>
            <a:ext cx="565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.6 Je v Praze 5 kvalitní životní prostředí z hlediska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 smtClean="0">
              <a:solidFill>
                <a:srgbClr val="6633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srgbClr val="663300"/>
                </a:solidFill>
              </a:rPr>
              <a:t>(pokračování)</a:t>
            </a:r>
            <a:endParaRPr lang="cs-CZ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4382" y="113849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NE, ve které konkrétní lokalitě?</a:t>
            </a:r>
          </a:p>
          <a:p>
            <a:r>
              <a:rPr lang="cs-CZ" sz="1400" dirty="0">
                <a:solidFill>
                  <a:srgbClr val="663300"/>
                </a:solidFill>
              </a:rPr>
              <a:t>(nejčetnější spontánní odpovědi</a:t>
            </a:r>
            <a:r>
              <a:rPr lang="cs-CZ" sz="1400" dirty="0" smtClean="0">
                <a:solidFill>
                  <a:srgbClr val="663300"/>
                </a:solidFill>
              </a:rPr>
              <a:t>)</a:t>
            </a:r>
            <a:endParaRPr lang="cs-CZ" sz="1400" dirty="0">
              <a:solidFill>
                <a:srgbClr val="6633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7981985"/>
              </p:ext>
            </p:extLst>
          </p:nvPr>
        </p:nvGraphicFramePr>
        <p:xfrm>
          <a:off x="6118398" y="1762881"/>
          <a:ext cx="2918098" cy="440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970"/>
                <a:gridCol w="576064"/>
                <a:gridCol w="576064"/>
              </a:tblGrid>
              <a:tr h="4034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Lokality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Plzeňská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Radlická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28,4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Plzeňská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16,6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25,9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21,3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Plzeňská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20,9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Plzeňská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15,7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Hlubočepy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Radlická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28,4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17,6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Plzeňská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Motol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18398" y="1590290"/>
            <a:ext cx="1375100" cy="1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kterým něco vadí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9414339"/>
              </p:ext>
            </p:extLst>
          </p:nvPr>
        </p:nvGraphicFramePr>
        <p:xfrm>
          <a:off x="2950046" y="1762881"/>
          <a:ext cx="2918098" cy="440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970"/>
                <a:gridCol w="576064"/>
                <a:gridCol w="576064"/>
              </a:tblGrid>
              <a:tr h="4034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Důvody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  <a:endParaRPr kumimoji="0" lang="cs-CZ" sz="10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Velké množství aut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112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68,3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Tramvaje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Hluční lidé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3,7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Opilci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Dálnice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1,8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Velké množství aut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110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65,1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Smog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29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17,2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Prach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Autobusy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1,2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Pivovar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1,2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Nepořádek veřejných prostranství obecně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57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32,8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Psí exkrementy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16,1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Nepořádek na ulicích, chodnících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10,9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Bezdomovci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9,8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Nepořádek, odpadky obecně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16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9,2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Velké množství aut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47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40,9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Málo parkovacích míst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8,7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Kolony aut, zácpy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8,7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Jednosměrné ulice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4,3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Málo spojů MHD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2,6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Bezdomovci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26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25,5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Málo policistů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18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17,6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Zloději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12,7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Kriminalita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8,8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Feťáci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cs-CZ" sz="700" b="0" i="0" u="none" strike="noStrike" noProof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 noProof="0" dirty="0" smtClean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6,9</a:t>
                      </a:r>
                      <a:endParaRPr lang="cs-CZ" sz="700" b="0" i="0" u="none" strike="noStrike" noProof="0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806030" y="113907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NE, v čem konkrétně?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>
                <a:solidFill>
                  <a:srgbClr val="663300"/>
                </a:solidFill>
              </a:rPr>
              <a:t>(nejčetnější </a:t>
            </a:r>
            <a:r>
              <a:rPr lang="cs-CZ" sz="1400" dirty="0">
                <a:solidFill>
                  <a:srgbClr val="663300"/>
                </a:solidFill>
              </a:rPr>
              <a:t>spontánní odpovědi</a:t>
            </a:r>
            <a:r>
              <a:rPr lang="cs-CZ" sz="1400" dirty="0" smtClean="0">
                <a:solidFill>
                  <a:srgbClr val="663300"/>
                </a:solidFill>
              </a:rPr>
              <a:t>)</a:t>
            </a:r>
            <a:endParaRPr lang="cs-CZ" sz="1400" dirty="0">
              <a:solidFill>
                <a:srgbClr val="6633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0046" y="1590290"/>
            <a:ext cx="1375100" cy="1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kterým něco vadí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679599"/>
              </p:ext>
            </p:extLst>
          </p:nvPr>
        </p:nvGraphicFramePr>
        <p:xfrm>
          <a:off x="285750" y="2183096"/>
          <a:ext cx="8750746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058"/>
                <a:gridCol w="6192688"/>
              </a:tblGrid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úrovně hluku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kvality ovzduší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čistoty veřejných prostranství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… řešení dopravní situace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… řešení bezpečnosti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02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415511"/>
              </p:ext>
            </p:extLst>
          </p:nvPr>
        </p:nvGraphicFramePr>
        <p:xfrm>
          <a:off x="6986042" y="1513359"/>
          <a:ext cx="1944216" cy="441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76064"/>
                <a:gridCol w="576064"/>
              </a:tblGrid>
              <a:tr h="3744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Pokračování tabulky vlevo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2000" marR="7200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Radlice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Motol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Hlubočepy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Arbesovo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náměstí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Plzeňská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Motol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Plzeňská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Radlice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Arbesovo náměstí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Stodůlky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Hlubočepy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Motol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Radlice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Jinonice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Radlická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Klamovka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Arbesovo náměstí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Motol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Hlubočepy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Motol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Jinonice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Radlická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2,3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</a:t>
                      </a:r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Plzeňská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1,2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2520610277"/>
              </p:ext>
            </p:extLst>
          </p:nvPr>
        </p:nvGraphicFramePr>
        <p:xfrm>
          <a:off x="1488375" y="620688"/>
          <a:ext cx="513762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2830312538"/>
              </p:ext>
            </p:extLst>
          </p:nvPr>
        </p:nvGraphicFramePr>
        <p:xfrm>
          <a:off x="1272351" y="620688"/>
          <a:ext cx="18722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47664" y="5949269"/>
            <a:ext cx="1224136" cy="288043"/>
            <a:chOff x="3851920" y="4797152"/>
            <a:chExt cx="1224136" cy="288043"/>
          </a:xfrm>
        </p:grpSpPr>
        <p:sp>
          <p:nvSpPr>
            <p:cNvPr id="20" name="Left Arrow 19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6263734"/>
            <a:ext cx="87849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</a:t>
            </a:r>
            <a:r>
              <a:rPr lang="en-US" sz="1100" i="1" dirty="0" smtClean="0">
                <a:solidFill>
                  <a:prstClr val="black"/>
                </a:solidFill>
              </a:rPr>
              <a:t>1</a:t>
            </a:r>
            <a:r>
              <a:rPr lang="pl-PL" sz="1100" i="1" dirty="0" smtClean="0">
                <a:solidFill>
                  <a:prstClr val="black"/>
                </a:solidFill>
              </a:rPr>
              <a:t>0a </a:t>
            </a:r>
            <a:r>
              <a:rPr lang="pl-PL" sz="1100" i="1" dirty="0">
                <a:solidFill>
                  <a:prstClr val="black"/>
                </a:solidFill>
              </a:rPr>
              <a:t>Myslíte si, že je v Praze 5 je dostatek </a:t>
            </a:r>
            <a:r>
              <a:rPr lang="pl-PL" sz="1100" i="1" dirty="0" smtClean="0">
                <a:solidFill>
                  <a:prstClr val="black"/>
                </a:solidFill>
              </a:rPr>
              <a:t>….. Q.</a:t>
            </a:r>
            <a:r>
              <a:rPr lang="en-US" sz="1100" i="1" dirty="0" smtClean="0">
                <a:solidFill>
                  <a:prstClr val="black"/>
                </a:solidFill>
              </a:rPr>
              <a:t>1</a:t>
            </a:r>
            <a:r>
              <a:rPr lang="pl-PL" sz="1100" i="1" dirty="0" smtClean="0">
                <a:solidFill>
                  <a:prstClr val="black"/>
                </a:solidFill>
              </a:rPr>
              <a:t>0b </a:t>
            </a:r>
            <a:r>
              <a:rPr lang="pl-PL" sz="1100" i="1" dirty="0">
                <a:solidFill>
                  <a:prstClr val="black"/>
                </a:solidFill>
              </a:rPr>
              <a:t>Pokud </a:t>
            </a:r>
            <a:r>
              <a:rPr lang="pl-PL" sz="1100" i="1" dirty="0" smtClean="0">
                <a:solidFill>
                  <a:prstClr val="black"/>
                </a:solidFill>
              </a:rPr>
              <a:t>Q.</a:t>
            </a:r>
            <a:r>
              <a:rPr lang="en-US" sz="1100" i="1" dirty="0" smtClean="0">
                <a:solidFill>
                  <a:prstClr val="black"/>
                </a:solidFill>
              </a:rPr>
              <a:t>1</a:t>
            </a:r>
            <a:r>
              <a:rPr lang="pl-PL" sz="1100" i="1" dirty="0" smtClean="0">
                <a:solidFill>
                  <a:prstClr val="black"/>
                </a:solidFill>
              </a:rPr>
              <a:t>0a </a:t>
            </a:r>
            <a:r>
              <a:rPr lang="pl-PL" sz="1100" i="1" dirty="0">
                <a:solidFill>
                  <a:prstClr val="black"/>
                </a:solidFill>
              </a:rPr>
              <a:t>určitě/spíše NE, v jaké lokalitě Prahy 5 si myslíte, že by jich mělo být více …….?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07904" y="76470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353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.7 Je v Praze 5 dostatek …..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7647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NE,  ve které lokalitě by jich mělo být více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>
                <a:solidFill>
                  <a:srgbClr val="663300"/>
                </a:solidFill>
              </a:rPr>
              <a:t>(nejčetnější spontánní odpovědi)</a:t>
            </a:r>
            <a:endParaRPr lang="cs-CZ" sz="1400" dirty="0">
              <a:solidFill>
                <a:srgbClr val="6633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92736" y="1288970"/>
            <a:ext cx="1713386" cy="1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mají nedostatek …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525962"/>
              </p:ext>
            </p:extLst>
          </p:nvPr>
        </p:nvGraphicFramePr>
        <p:xfrm>
          <a:off x="4969818" y="1513359"/>
          <a:ext cx="1944216" cy="440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76064"/>
                <a:gridCol w="576064"/>
              </a:tblGrid>
              <a:tr h="4034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Lokality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respondentů</a:t>
                      </a:r>
                    </a:p>
                  </a:txBody>
                  <a:tcPr marL="0" marR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46,5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22,1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34,4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17,2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10,9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9,4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9,4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26,1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23,9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Ul. Plzeňská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Anděl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8,7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Smíchov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34,9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Barrandov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19,8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Praha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15,1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Hlubočepy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5,8</a:t>
                      </a:r>
                    </a:p>
                  </a:txBody>
                  <a:tcPr marL="7620" marR="7620" marT="7620" marB="0" anchor="ctr"/>
                </a:tc>
              </a:tr>
              <a:tr h="159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Košíře</a:t>
                      </a:r>
                      <a:endParaRPr lang="en-US" sz="700" b="0" i="0" u="none" strike="noStrike" dirty="0">
                        <a:solidFill>
                          <a:srgbClr val="333333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54584"/>
              </p:ext>
            </p:extLst>
          </p:nvPr>
        </p:nvGraphicFramePr>
        <p:xfrm>
          <a:off x="107504" y="1933574"/>
          <a:ext cx="8858250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7562106"/>
              </a:tblGrid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kvalitních přírodních parků pro rekreaci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městské zeleně k odpočinku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bezpečných zařízení pro maminky s dětmi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upravených vnitrobloků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…sportovišť pro děti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4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2505" y="5589240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100" i="1" dirty="0" smtClean="0">
                <a:solidFill>
                  <a:prstClr val="black"/>
                </a:solidFill>
              </a:rPr>
              <a:t>Q.11 </a:t>
            </a:r>
            <a:r>
              <a:rPr lang="nb-NO" sz="1100" i="1" dirty="0">
                <a:solidFill>
                  <a:prstClr val="black"/>
                </a:solidFill>
              </a:rPr>
              <a:t>Mohu se Vás zeptat, jestli máte ….?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73364" y="98072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55412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.8 Občané mají ....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987416121"/>
              </p:ext>
            </p:extLst>
          </p:nvPr>
        </p:nvGraphicFramePr>
        <p:xfrm>
          <a:off x="4763294" y="940210"/>
          <a:ext cx="2468463" cy="450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6401898"/>
              </p:ext>
            </p:extLst>
          </p:nvPr>
        </p:nvGraphicFramePr>
        <p:xfrm>
          <a:off x="1475656" y="1628798"/>
          <a:ext cx="5684093" cy="3600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2952328"/>
                <a:gridCol w="2155701"/>
              </a:tblGrid>
              <a:tr h="40004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/>
                        <a:t>bydlení</a:t>
                      </a:r>
                      <a:endParaRPr lang="en-US" sz="1400" b="1" dirty="0" smtClean="0"/>
                    </a:p>
                  </a:txBody>
                  <a:tcPr marL="44450" marR="4445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…byt/dům v osobním vlastnictví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4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…byt od Městské části Praha 5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4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…bydlím v pronájmu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zahrada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vlastní zahradu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4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místo v zahrádkářské osadě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4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ekologie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vlastní dům se solárním ohřevem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4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vlastní dům s fotovoltaickými panely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4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vlastní dům s kompostováním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4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/>
                          <a:ea typeface="Times New Roman"/>
                        </a:rPr>
                        <a:t>… vlastní dům s využitím dešťové vody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Zaoblený obdélník 5"/>
          <p:cNvSpPr/>
          <p:nvPr/>
        </p:nvSpPr>
        <p:spPr>
          <a:xfrm>
            <a:off x="285750" y="188640"/>
            <a:ext cx="356617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Podmínky pro život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8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30280" y="4904931"/>
            <a:ext cx="3230296" cy="486054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8640" y="3485690"/>
            <a:ext cx="2831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Q.12 </a:t>
            </a:r>
            <a:r>
              <a:rPr lang="pt-BR" sz="1100" i="1" dirty="0">
                <a:solidFill>
                  <a:prstClr val="black"/>
                </a:solidFill>
              </a:rPr>
              <a:t>Jaké dopravní prostředky běžně využíváte během pracovního týdne?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45742" y="1439329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Možno více odpovědí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Parkování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064" y="1132628"/>
            <a:ext cx="707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Využití dopravních prostředků pro běžné potřeby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299488047"/>
              </p:ext>
            </p:extLst>
          </p:nvPr>
        </p:nvGraphicFramePr>
        <p:xfrm>
          <a:off x="323528" y="1439329"/>
          <a:ext cx="283959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5178424" y="3485690"/>
            <a:ext cx="39655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Q.13a </a:t>
            </a:r>
            <a:r>
              <a:rPr lang="pt-BR" sz="1100" i="1" dirty="0">
                <a:solidFill>
                  <a:prstClr val="black"/>
                </a:solidFill>
              </a:rPr>
              <a:t>Kolik máte ve Vaší domácnosti automobilů?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5848" y="1132628"/>
            <a:ext cx="423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Počet automobilů v domácnosti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1495135607"/>
              </p:ext>
            </p:extLst>
          </p:nvPr>
        </p:nvGraphicFramePr>
        <p:xfrm>
          <a:off x="4913312" y="1439329"/>
          <a:ext cx="283959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12360" y="146434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437084" y="6165304"/>
            <a:ext cx="63752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Q.13b </a:t>
            </a:r>
            <a:r>
              <a:rPr lang="pt-BR" sz="1100" i="1" dirty="0">
                <a:solidFill>
                  <a:prstClr val="black"/>
                </a:solidFill>
              </a:rPr>
              <a:t>Pokud Q.12a – „1 a více“, parkujete Váš/e automobil/y na Praze 5 a pokud ANO, tak kde je převážně parkujete</a:t>
            </a:r>
            <a:r>
              <a:rPr lang="pt-BR" sz="1100" i="1" dirty="0" smtClean="0">
                <a:solidFill>
                  <a:prstClr val="black"/>
                </a:solidFill>
              </a:rPr>
              <a:t>?</a:t>
            </a:r>
            <a:r>
              <a:rPr lang="cs-CZ" sz="1100" i="1" dirty="0" smtClean="0">
                <a:solidFill>
                  <a:prstClr val="black"/>
                </a:solidFill>
              </a:rPr>
              <a:t> (možno více odpovědí)</a:t>
            </a:r>
            <a:endParaRPr lang="pt-BR" sz="1100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750" y="4057327"/>
            <a:ext cx="423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Kde občané parkují své automobily?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xmlns="" val="2916722294"/>
              </p:ext>
            </p:extLst>
          </p:nvPr>
        </p:nvGraphicFramePr>
        <p:xfrm>
          <a:off x="4499992" y="4221088"/>
          <a:ext cx="3528392" cy="185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35896" y="4293562"/>
            <a:ext cx="916818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238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mají automobil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660577" y="4976939"/>
            <a:ext cx="569038" cy="25202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73438" y="4047512"/>
            <a:ext cx="24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…. v Praze 5 …..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2638482975"/>
              </p:ext>
            </p:extLst>
          </p:nvPr>
        </p:nvGraphicFramePr>
        <p:xfrm>
          <a:off x="179512" y="4472883"/>
          <a:ext cx="3428484" cy="169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19678" y="4293562"/>
            <a:ext cx="916818" cy="7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223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parkují v Praze 5, Možno více odpovědí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692696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.1 Parkovací zvyklosti</a:t>
            </a:r>
            <a:endParaRPr lang="cs-CZ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3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9040412"/>
              </p:ext>
            </p:extLst>
          </p:nvPr>
        </p:nvGraphicFramePr>
        <p:xfrm>
          <a:off x="328116" y="1916832"/>
          <a:ext cx="7916291" cy="420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2728152"/>
              </p:ext>
            </p:extLst>
          </p:nvPr>
        </p:nvGraphicFramePr>
        <p:xfrm>
          <a:off x="467544" y="1757606"/>
          <a:ext cx="8136904" cy="131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391085" y="1446737"/>
            <a:ext cx="2496276" cy="300033"/>
            <a:chOff x="1260130" y="1124744"/>
            <a:chExt cx="2062895" cy="432048"/>
          </a:xfrm>
        </p:grpSpPr>
        <p:sp>
          <p:nvSpPr>
            <p:cNvPr id="25" name="Right Arrow 24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Proti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Pro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900" b="1" dirty="0">
                  <a:solidFill>
                    <a:schemeClr val="tx1"/>
                  </a:solidFill>
                </a:rPr>
                <a:t>N</a:t>
              </a:r>
              <a:r>
                <a:rPr lang="cs-CZ" sz="900" b="1" dirty="0" smtClean="0">
                  <a:solidFill>
                    <a:schemeClr val="tx1"/>
                  </a:solidFill>
                </a:rPr>
                <a:t>eutrální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2505" y="6119718"/>
            <a:ext cx="57835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Q.14 </a:t>
            </a:r>
            <a:r>
              <a:rPr lang="pt-BR" sz="1100" i="1" dirty="0">
                <a:solidFill>
                  <a:prstClr val="black"/>
                </a:solidFill>
              </a:rPr>
              <a:t>Uvítal/a byste zavedení smíšených placených parkovacích zón pro obvod Prahy 5?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8304" y="1248320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Parkování v Praze 5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5</a:t>
            </a:r>
            <a:r>
              <a:rPr lang="cs-CZ" b="1" dirty="0" smtClean="0">
                <a:solidFill>
                  <a:srgbClr val="663300"/>
                </a:solidFill>
              </a:rPr>
              <a:t>.2 Postoj občanů k zavedení smíšených parkovacích zón pro obvod Prahy 5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6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672073"/>
            <a:ext cx="84249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400" b="1" dirty="0" smtClean="0"/>
              <a:t>1. Předmět </a:t>
            </a:r>
            <a:r>
              <a:rPr lang="cs-CZ" sz="1400" b="1" dirty="0"/>
              <a:t>výzkumu</a:t>
            </a:r>
          </a:p>
          <a:p>
            <a:pPr>
              <a:spcBef>
                <a:spcPts val="600"/>
              </a:spcBef>
            </a:pPr>
            <a:r>
              <a:rPr lang="cs-CZ" sz="1400" b="1" dirty="0" smtClean="0"/>
              <a:t>2. Metodologie</a:t>
            </a:r>
            <a:endParaRPr lang="cs-CZ" sz="1400" b="1" dirty="0"/>
          </a:p>
          <a:p>
            <a:pPr>
              <a:spcBef>
                <a:spcPts val="600"/>
              </a:spcBef>
            </a:pPr>
            <a:r>
              <a:rPr lang="cs-CZ" sz="1400" b="1" dirty="0" smtClean="0"/>
              <a:t>3. Zdroje </a:t>
            </a:r>
            <a:r>
              <a:rPr lang="cs-CZ" sz="1400" b="1" dirty="0"/>
              <a:t>informací o dění v městské části Praha 5</a:t>
            </a:r>
          </a:p>
          <a:p>
            <a:pPr lvl="2" indent="-457200">
              <a:spcBef>
                <a:spcPts val="600"/>
              </a:spcBef>
            </a:pPr>
            <a:r>
              <a:rPr lang="cs-CZ" sz="1400" b="1" dirty="0">
                <a:solidFill>
                  <a:srgbClr val="663300"/>
                </a:solidFill>
              </a:rPr>
              <a:t>3</a:t>
            </a:r>
            <a:r>
              <a:rPr lang="cs-CZ" sz="1400" b="1" dirty="0" smtClean="0">
                <a:solidFill>
                  <a:srgbClr val="663300"/>
                </a:solidFill>
              </a:rPr>
              <a:t>.</a:t>
            </a:r>
            <a:r>
              <a:rPr lang="en-US" sz="1400" b="1" dirty="0" smtClean="0">
                <a:solidFill>
                  <a:srgbClr val="663300"/>
                </a:solidFill>
              </a:rPr>
              <a:t>1</a:t>
            </a:r>
            <a:r>
              <a:rPr lang="cs-CZ" sz="1400" b="1" dirty="0" smtClean="0">
                <a:solidFill>
                  <a:srgbClr val="663300"/>
                </a:solidFill>
              </a:rPr>
              <a:t> Měsíčník </a:t>
            </a:r>
            <a:r>
              <a:rPr lang="cs-CZ" sz="1400" b="1" dirty="0">
                <a:solidFill>
                  <a:srgbClr val="663300"/>
                </a:solidFill>
              </a:rPr>
              <a:t>„Pětka pro vás</a:t>
            </a:r>
            <a:r>
              <a:rPr lang="cs-CZ" sz="1400" b="1" dirty="0" smtClean="0">
                <a:solidFill>
                  <a:srgbClr val="663300"/>
                </a:solidFill>
              </a:rPr>
              <a:t>“? - Znají občané tento měsíčník? Čtou </a:t>
            </a:r>
            <a:r>
              <a:rPr lang="cs-CZ" sz="1400" b="1" dirty="0">
                <a:solidFill>
                  <a:srgbClr val="663300"/>
                </a:solidFill>
              </a:rPr>
              <a:t>tento měsíčník</a:t>
            </a:r>
            <a:r>
              <a:rPr lang="cs-CZ" sz="1400" b="1" dirty="0" smtClean="0">
                <a:solidFill>
                  <a:srgbClr val="663300"/>
                </a:solidFill>
              </a:rPr>
              <a:t>?</a:t>
            </a:r>
            <a:r>
              <a:rPr lang="cs-CZ" sz="1400" dirty="0"/>
              <a:t> </a:t>
            </a:r>
            <a:r>
              <a:rPr lang="cs-CZ" sz="1400" b="1" dirty="0">
                <a:solidFill>
                  <a:srgbClr val="663300"/>
                </a:solidFill>
              </a:rPr>
              <a:t>Sledují občané tento měsíčník na internetu?  </a:t>
            </a:r>
          </a:p>
          <a:p>
            <a:pPr lvl="1">
              <a:spcBef>
                <a:spcPts val="600"/>
              </a:spcBef>
            </a:pPr>
            <a:r>
              <a:rPr lang="cs-CZ" sz="1400" b="1" dirty="0">
                <a:solidFill>
                  <a:srgbClr val="663300"/>
                </a:solidFill>
              </a:rPr>
              <a:t>3</a:t>
            </a:r>
            <a:r>
              <a:rPr lang="cs-CZ" sz="1400" b="1" dirty="0" smtClean="0">
                <a:solidFill>
                  <a:srgbClr val="663300"/>
                </a:solidFill>
              </a:rPr>
              <a:t>.</a:t>
            </a:r>
            <a:r>
              <a:rPr lang="en-US" sz="1400" b="1" dirty="0" smtClean="0">
                <a:solidFill>
                  <a:srgbClr val="663300"/>
                </a:solidFill>
              </a:rPr>
              <a:t>2</a:t>
            </a:r>
            <a:r>
              <a:rPr lang="cs-CZ" sz="1400" b="1" dirty="0" smtClean="0">
                <a:solidFill>
                  <a:srgbClr val="663300"/>
                </a:solidFill>
              </a:rPr>
              <a:t> Znají </a:t>
            </a:r>
            <a:r>
              <a:rPr lang="cs-CZ" sz="1400" b="1" dirty="0">
                <a:solidFill>
                  <a:srgbClr val="663300"/>
                </a:solidFill>
              </a:rPr>
              <a:t>občané </a:t>
            </a:r>
            <a:r>
              <a:rPr lang="pt-BR" sz="1400" b="1" dirty="0" smtClean="0">
                <a:solidFill>
                  <a:srgbClr val="663300"/>
                </a:solidFill>
              </a:rPr>
              <a:t>radniční </a:t>
            </a:r>
            <a:r>
              <a:rPr lang="pt-BR" sz="1400" b="1" dirty="0">
                <a:solidFill>
                  <a:srgbClr val="663300"/>
                </a:solidFill>
              </a:rPr>
              <a:t>internetovou televizi na adrese www.TVP5.cz?</a:t>
            </a:r>
            <a:endParaRPr lang="cs-CZ" sz="1400" b="1" dirty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1400" b="1" dirty="0" smtClean="0"/>
              <a:t>4</a:t>
            </a:r>
            <a:r>
              <a:rPr lang="cs-CZ" sz="1400" b="1" dirty="0" smtClean="0"/>
              <a:t>. </a:t>
            </a:r>
            <a:r>
              <a:rPr lang="cs-CZ" sz="1400" b="1" dirty="0"/>
              <a:t>Podmínky pro život v Praze 5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.1 </a:t>
            </a:r>
            <a:r>
              <a:rPr lang="cs-CZ" sz="1400" b="1" dirty="0">
                <a:solidFill>
                  <a:srgbClr val="663300"/>
                </a:solidFill>
              </a:rPr>
              <a:t>Spokojenost se současnými kroky radnice a policie při řešení negativních jevů v Praze 5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.2 </a:t>
            </a:r>
            <a:r>
              <a:rPr lang="cs-CZ" sz="1400" b="1" dirty="0">
                <a:solidFill>
                  <a:srgbClr val="663300"/>
                </a:solidFill>
              </a:rPr>
              <a:t>Co by se mělo zlepšit v Praze 5</a:t>
            </a:r>
            <a:r>
              <a:rPr lang="pt-BR" sz="1400" b="1" dirty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.3 </a:t>
            </a:r>
            <a:r>
              <a:rPr lang="cs-CZ" sz="1400" b="1" dirty="0">
                <a:solidFill>
                  <a:srgbClr val="663300"/>
                </a:solidFill>
              </a:rPr>
              <a:t>Jak moc v Praze 5 chybí …..</a:t>
            </a:r>
            <a:r>
              <a:rPr lang="pt-BR" sz="1400" b="1" dirty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.4 </a:t>
            </a:r>
            <a:r>
              <a:rPr lang="cs-CZ" sz="1400" b="1" dirty="0">
                <a:solidFill>
                  <a:srgbClr val="663300"/>
                </a:solidFill>
              </a:rPr>
              <a:t>Je v Praze 5 dostatek …..</a:t>
            </a:r>
            <a:r>
              <a:rPr lang="pt-BR" sz="1400" b="1" dirty="0">
                <a:solidFill>
                  <a:srgbClr val="663300"/>
                </a:solidFill>
              </a:rPr>
              <a:t>?</a:t>
            </a:r>
            <a:r>
              <a:rPr lang="cs-CZ" sz="1400" b="1" dirty="0">
                <a:solidFill>
                  <a:srgbClr val="663300"/>
                </a:solidFill>
              </a:rPr>
              <a:t> Pro jaké sporty je v Praze 5 nedostatek sportovišť</a:t>
            </a:r>
            <a:r>
              <a:rPr lang="pt-BR" sz="1400" b="1" dirty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.5 </a:t>
            </a:r>
            <a:r>
              <a:rPr lang="cs-CZ" sz="1400" b="1" dirty="0">
                <a:solidFill>
                  <a:srgbClr val="663300"/>
                </a:solidFill>
              </a:rPr>
              <a:t>Zajímají se občané o nové využití „náplavky“ nebo-</a:t>
            </a:r>
            <a:r>
              <a:rPr lang="cs-CZ" sz="1400" b="1" dirty="0" err="1">
                <a:solidFill>
                  <a:srgbClr val="663300"/>
                </a:solidFill>
              </a:rPr>
              <a:t>li</a:t>
            </a:r>
            <a:r>
              <a:rPr lang="cs-CZ" sz="1400" b="1" dirty="0">
                <a:solidFill>
                  <a:srgbClr val="663300"/>
                </a:solidFill>
              </a:rPr>
              <a:t> bývalé Smíchovské pláže?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.6 </a:t>
            </a:r>
            <a:r>
              <a:rPr lang="cs-CZ" sz="1400" b="1" dirty="0">
                <a:solidFill>
                  <a:srgbClr val="663300"/>
                </a:solidFill>
              </a:rPr>
              <a:t>Je v Praze 5 kvalitní životní prostředí z hlediska …..</a:t>
            </a:r>
            <a:r>
              <a:rPr lang="pt-BR" sz="1400" b="1" dirty="0">
                <a:solidFill>
                  <a:srgbClr val="663300"/>
                </a:solidFill>
              </a:rPr>
              <a:t>?</a:t>
            </a:r>
            <a:r>
              <a:rPr lang="cs-CZ" sz="1400" b="1" dirty="0">
                <a:solidFill>
                  <a:srgbClr val="663300"/>
                </a:solidFill>
              </a:rPr>
              <a:t> Pokud ne, v čem konkrétně …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.7 </a:t>
            </a:r>
            <a:r>
              <a:rPr lang="cs-CZ" sz="1400" b="1" dirty="0">
                <a:solidFill>
                  <a:srgbClr val="663300"/>
                </a:solidFill>
              </a:rPr>
              <a:t>Je v Praze 5 dostatek …..</a:t>
            </a:r>
            <a:r>
              <a:rPr lang="pt-BR" sz="1400" b="1" dirty="0">
                <a:solidFill>
                  <a:srgbClr val="663300"/>
                </a:solidFill>
              </a:rPr>
              <a:t>?</a:t>
            </a:r>
            <a:r>
              <a:rPr lang="cs-CZ" sz="1400" b="1" dirty="0">
                <a:solidFill>
                  <a:srgbClr val="663300"/>
                </a:solidFill>
              </a:rPr>
              <a:t> Pokud ne,  ve které lokalitě by jich mělo být více …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.8 </a:t>
            </a:r>
            <a:r>
              <a:rPr lang="cs-CZ" sz="1400" b="1" dirty="0">
                <a:solidFill>
                  <a:srgbClr val="663300"/>
                </a:solidFill>
              </a:rPr>
              <a:t>Občané mají ....</a:t>
            </a:r>
          </a:p>
          <a:p>
            <a:pPr>
              <a:spcBef>
                <a:spcPts val="600"/>
              </a:spcBef>
            </a:pPr>
            <a:r>
              <a:rPr lang="en-US" sz="1400" b="1" dirty="0"/>
              <a:t>5</a:t>
            </a:r>
            <a:r>
              <a:rPr lang="cs-CZ" sz="1400" b="1" dirty="0" smtClean="0"/>
              <a:t>. Parkování v Praze 5</a:t>
            </a:r>
          </a:p>
          <a:p>
            <a:pPr lvl="2" indent="-457200">
              <a:spcBef>
                <a:spcPts val="600"/>
              </a:spcBef>
            </a:pPr>
            <a:r>
              <a:rPr lang="en-US" sz="1400" b="1" dirty="0">
                <a:solidFill>
                  <a:srgbClr val="663300"/>
                </a:solidFill>
              </a:rPr>
              <a:t>5</a:t>
            </a:r>
            <a:r>
              <a:rPr lang="cs-CZ" sz="1400" b="1" dirty="0" smtClean="0">
                <a:solidFill>
                  <a:srgbClr val="663300"/>
                </a:solidFill>
              </a:rPr>
              <a:t>.1 Parkovací zvyklosti - </a:t>
            </a:r>
            <a:r>
              <a:rPr lang="cs-CZ" sz="1400" b="1" dirty="0">
                <a:solidFill>
                  <a:srgbClr val="663300"/>
                </a:solidFill>
              </a:rPr>
              <a:t>Využití dopravních prostředků pro běžné </a:t>
            </a:r>
            <a:r>
              <a:rPr lang="cs-CZ" sz="1400" b="1" dirty="0" smtClean="0">
                <a:solidFill>
                  <a:srgbClr val="663300"/>
                </a:solidFill>
              </a:rPr>
              <a:t>potřeby. Počet </a:t>
            </a:r>
            <a:r>
              <a:rPr lang="cs-CZ" sz="1400" b="1" dirty="0">
                <a:solidFill>
                  <a:srgbClr val="663300"/>
                </a:solidFill>
              </a:rPr>
              <a:t>automobilů v </a:t>
            </a:r>
            <a:r>
              <a:rPr lang="cs-CZ" sz="1400" b="1" dirty="0" smtClean="0">
                <a:solidFill>
                  <a:srgbClr val="663300"/>
                </a:solidFill>
              </a:rPr>
              <a:t>domácnosti. </a:t>
            </a:r>
            <a:r>
              <a:rPr lang="cs-CZ" sz="1400" b="1" dirty="0">
                <a:solidFill>
                  <a:srgbClr val="663300"/>
                </a:solidFill>
              </a:rPr>
              <a:t>Kde občané parkují své automobily</a:t>
            </a:r>
            <a:r>
              <a:rPr lang="cs-CZ" sz="1400" b="1" dirty="0" smtClean="0">
                <a:solidFill>
                  <a:srgbClr val="663300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1400" b="1" dirty="0">
                <a:solidFill>
                  <a:srgbClr val="663300"/>
                </a:solidFill>
              </a:rPr>
              <a:t>5</a:t>
            </a:r>
            <a:r>
              <a:rPr lang="cs-CZ" sz="1400" b="1" dirty="0" smtClean="0">
                <a:solidFill>
                  <a:srgbClr val="663300"/>
                </a:solidFill>
              </a:rPr>
              <a:t>.2 Postoj </a:t>
            </a:r>
            <a:r>
              <a:rPr lang="cs-CZ" sz="1400" b="1" dirty="0">
                <a:solidFill>
                  <a:srgbClr val="663300"/>
                </a:solidFill>
              </a:rPr>
              <a:t>občanů k zavedení smíšených parkovacích zón pro obvod Prahy 5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 smtClean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</a:pPr>
            <a:endParaRPr lang="cs-CZ" sz="1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2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5804013"/>
              </p:ext>
            </p:extLst>
          </p:nvPr>
        </p:nvGraphicFramePr>
        <p:xfrm>
          <a:off x="320080" y="1303571"/>
          <a:ext cx="3109267" cy="271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27916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Navštěvují občané farmářské trhy u Anděla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9801760"/>
              </p:ext>
            </p:extLst>
          </p:nvPr>
        </p:nvGraphicFramePr>
        <p:xfrm>
          <a:off x="4315950" y="1596282"/>
          <a:ext cx="4687128" cy="342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8640" y="4319518"/>
            <a:ext cx="2831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Q.15a </a:t>
            </a:r>
            <a:r>
              <a:rPr lang="pt-BR" sz="1100" i="1" dirty="0">
                <a:solidFill>
                  <a:prstClr val="black"/>
                </a:solidFill>
              </a:rPr>
              <a:t>Navštěvujete farmářské trhy u Anděla?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23964" y="181053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71829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6. Postoj občanů k trhům u Anděla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28384" y="1608360"/>
            <a:ext cx="1015060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268760"/>
            <a:ext cx="388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Jaký je postoj občanů k těmto farmářským trhům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716016" y="5085184"/>
            <a:ext cx="4176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Q.15b </a:t>
            </a:r>
            <a:r>
              <a:rPr lang="pt-BR" sz="1100" i="1" dirty="0">
                <a:solidFill>
                  <a:prstClr val="black"/>
                </a:solidFill>
              </a:rPr>
              <a:t>Jaký máte názor na farmářské trhy u Anděla? Vyberte z následujících výroků jeden, se kterým nejvíce souhlasíte.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378904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pozitivní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4730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neutrální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882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negativní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7647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6.1 Farmářské trhy u Anděla</a:t>
            </a:r>
            <a:endParaRPr lang="cs-CZ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4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7517828"/>
              </p:ext>
            </p:extLst>
          </p:nvPr>
        </p:nvGraphicFramePr>
        <p:xfrm>
          <a:off x="320080" y="1303571"/>
          <a:ext cx="3109267" cy="271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27916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Navštěvují občané sváteční trhy u Anděla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8916605"/>
              </p:ext>
            </p:extLst>
          </p:nvPr>
        </p:nvGraphicFramePr>
        <p:xfrm>
          <a:off x="4315950" y="1596282"/>
          <a:ext cx="4687128" cy="342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8640" y="4319518"/>
            <a:ext cx="2831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Q.16a </a:t>
            </a:r>
            <a:r>
              <a:rPr lang="pt-BR" sz="1100" i="1" dirty="0">
                <a:solidFill>
                  <a:prstClr val="black"/>
                </a:solidFill>
              </a:rPr>
              <a:t>Navštěvujete sváteční trhy (velikonoční, vánoční) u Anděla?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23964" y="181053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71829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6. Postoj občanů k trhům u Anděla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28384" y="1472153"/>
            <a:ext cx="1015060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268760"/>
            <a:ext cx="388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solidFill>
                  <a:srgbClr val="663300"/>
                </a:solidFill>
              </a:rPr>
              <a:t>Jaký je postoj občanů k </a:t>
            </a:r>
            <a:r>
              <a:rPr lang="cs-CZ" sz="1400" b="1" dirty="0" smtClean="0">
                <a:solidFill>
                  <a:srgbClr val="663300"/>
                </a:solidFill>
              </a:rPr>
              <a:t>těmto svátečním trhům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716016" y="5085184"/>
            <a:ext cx="417646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Q.16b </a:t>
            </a:r>
            <a:r>
              <a:rPr lang="pt-BR" sz="1100" i="1" dirty="0">
                <a:solidFill>
                  <a:prstClr val="black"/>
                </a:solidFill>
              </a:rPr>
              <a:t>Jaký máte názor na sváteční trhy (velikonoční, vánoční) u Anděla? Vyberte z následujících výroků jeden, se kterým nejvíce souhlasíte.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378904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pozitivní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4730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neutrální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882" y="3789040"/>
            <a:ext cx="90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negativní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764704"/>
            <a:ext cx="50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6.2 Sváteční </a:t>
            </a:r>
            <a:r>
              <a:rPr lang="cs-CZ" b="1" dirty="0">
                <a:solidFill>
                  <a:srgbClr val="663300"/>
                </a:solidFill>
              </a:rPr>
              <a:t>trhy (velikonoční, vánoční) u </a:t>
            </a:r>
            <a:r>
              <a:rPr lang="cs-CZ" b="1" dirty="0" smtClean="0">
                <a:solidFill>
                  <a:srgbClr val="663300"/>
                </a:solidFill>
              </a:rPr>
              <a:t>Anděla</a:t>
            </a:r>
            <a:endParaRPr lang="cs-CZ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9376362"/>
              </p:ext>
            </p:extLst>
          </p:nvPr>
        </p:nvGraphicFramePr>
        <p:xfrm>
          <a:off x="532604" y="3710137"/>
          <a:ext cx="6624736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2"/>
                <a:gridCol w="2016224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Venkovní sportovní akce např. pražský maraton, cyklistické jízdy a výlety, procházky po památkách, sportování na Císařské louce, v TJ Sokol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Výstavy v </a:t>
                      </a:r>
                      <a:r>
                        <a:rPr lang="cs-CZ" sz="1000" b="1" dirty="0" err="1">
                          <a:effectLst/>
                          <a:latin typeface="Arial"/>
                          <a:ea typeface="Times New Roman"/>
                        </a:rPr>
                        <a:t>Portheimce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Divadelní představení ve Švandově divadle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Výstavy v Kinského zahradách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Koncerty v Národním domě na Smíchově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Jazzový festival JAZZ ON5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Přednášky či konzultace v informačním centru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Knihovny, kluby (pro seniory) – semináře, školení o PC pro seniory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Týden nevládních neziskových organizací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927970319"/>
              </p:ext>
            </p:extLst>
          </p:nvPr>
        </p:nvGraphicFramePr>
        <p:xfrm>
          <a:off x="4788024" y="692696"/>
          <a:ext cx="2468463" cy="206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286997" y="1505224"/>
            <a:ext cx="1457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</a:t>
            </a:r>
            <a:r>
              <a:rPr lang="en-US" sz="1100" i="1" dirty="0" smtClean="0">
                <a:solidFill>
                  <a:prstClr val="black"/>
                </a:solidFill>
              </a:rPr>
              <a:t>17</a:t>
            </a:r>
            <a:r>
              <a:rPr lang="pl-PL" sz="1100" i="1" dirty="0" smtClean="0">
                <a:solidFill>
                  <a:prstClr val="black"/>
                </a:solidFill>
              </a:rPr>
              <a:t> </a:t>
            </a:r>
            <a:r>
              <a:rPr lang="pl-PL" sz="1100" i="1" dirty="0">
                <a:solidFill>
                  <a:prstClr val="black"/>
                </a:solidFill>
              </a:rPr>
              <a:t>Podílíte se aktivně na občanském životě v Praze 5 tím, že ……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8304" y="908720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7.1 Jak se občané mohou podílet na veřejném životě v Praze 5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2261519"/>
              </p:ext>
            </p:extLst>
          </p:nvPr>
        </p:nvGraphicFramePr>
        <p:xfrm>
          <a:off x="1273671" y="1363828"/>
          <a:ext cx="5726410" cy="1273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8178"/>
                <a:gridCol w="2088232"/>
              </a:tblGrid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Jste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členem nějakého občanského sdružení (sociální, sportovní, politické 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..)?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Sponzorujete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(školu, charitu, církev, občanské sdružení, konkrétní projekt v P5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…?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Jste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v aktivním kontaktu s radnicí (chodíte na semináře</a:t>
                      </a:r>
                      <a:r>
                        <a:rPr lang="cs-CZ" sz="1000" b="1" dirty="0" smtClean="0">
                          <a:effectLst/>
                          <a:latin typeface="Arial"/>
                          <a:ea typeface="Times New Roman"/>
                        </a:rPr>
                        <a:t>)?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73364" y="328498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292668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63300"/>
                </a:solidFill>
              </a:rPr>
              <a:t>7.2 Zúčastnili se občané v posledním roce následujících akcí podporovaných radnicí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452320" y="4221088"/>
            <a:ext cx="147963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</a:t>
            </a:r>
            <a:r>
              <a:rPr lang="en-US" sz="1100" i="1" dirty="0" smtClean="0">
                <a:solidFill>
                  <a:prstClr val="black"/>
                </a:solidFill>
              </a:rPr>
              <a:t>18</a:t>
            </a:r>
            <a:r>
              <a:rPr lang="pl-PL" sz="1100" i="1" dirty="0" smtClean="0">
                <a:solidFill>
                  <a:prstClr val="black"/>
                </a:solidFill>
              </a:rPr>
              <a:t> </a:t>
            </a:r>
            <a:r>
              <a:rPr lang="pl-PL" sz="1100" i="1" dirty="0">
                <a:solidFill>
                  <a:prstClr val="black"/>
                </a:solidFill>
              </a:rPr>
              <a:t>Zúčastnil/a jste se v Praze 5 za poslední rok (popřípadě se šel/šla podívat) následujících společenských a komunitních akcí podporovaných radnicí: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xmlns="" val="1532682705"/>
              </p:ext>
            </p:extLst>
          </p:nvPr>
        </p:nvGraphicFramePr>
        <p:xfrm>
          <a:off x="4832893" y="3193231"/>
          <a:ext cx="2468463" cy="340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053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2467354931"/>
              </p:ext>
            </p:extLst>
          </p:nvPr>
        </p:nvGraphicFramePr>
        <p:xfrm>
          <a:off x="3995936" y="764704"/>
          <a:ext cx="5137627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75903" y="5805264"/>
            <a:ext cx="81327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 smtClean="0">
                <a:solidFill>
                  <a:prstClr val="black"/>
                </a:solidFill>
              </a:rPr>
              <a:t>Q.</a:t>
            </a:r>
            <a:r>
              <a:rPr lang="en-US" sz="1100" i="1" dirty="0" smtClean="0">
                <a:solidFill>
                  <a:prstClr val="black"/>
                </a:solidFill>
              </a:rPr>
              <a:t>19</a:t>
            </a:r>
            <a:r>
              <a:rPr lang="pl-PL" sz="1100" i="1" dirty="0" smtClean="0">
                <a:solidFill>
                  <a:prstClr val="black"/>
                </a:solidFill>
              </a:rPr>
              <a:t> </a:t>
            </a:r>
            <a:r>
              <a:rPr lang="pl-PL" sz="1100" i="1" dirty="0">
                <a:solidFill>
                  <a:prstClr val="black"/>
                </a:solidFill>
              </a:rPr>
              <a:t>Pokud radnice Prahy 5 vyhlásí akce týkající se následujících oblastí, měl/a byste zájem na nich aktivně spolupracovat ….?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8304" y="74426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455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.3 Mají občané zájem aktivně spolupracovat na akcích v následujících oblastech</a:t>
            </a:r>
            <a:r>
              <a:rPr lang="pt-BR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060600"/>
              </p:ext>
            </p:extLst>
          </p:nvPr>
        </p:nvGraphicFramePr>
        <p:xfrm>
          <a:off x="285750" y="1942476"/>
          <a:ext cx="8318698" cy="357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8619"/>
                <a:gridCol w="4750079"/>
              </a:tblGrid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Bezpečnosti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Školství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Sportu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Kultury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Ochrany památek Prahy 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Plánování výstavby (nový územní plán, studie  rozvoje  - Smíchov Jih,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Ochrany přírodního prostředí (ochranu PP prokopské údolí, </a:t>
                      </a:r>
                      <a:r>
                        <a:rPr lang="cs-CZ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Vidoule</a:t>
                      </a: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, ….)</a:t>
                      </a: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Zaoblený obdélník 5"/>
          <p:cNvSpPr/>
          <p:nvPr/>
        </p:nvSpPr>
        <p:spPr>
          <a:xfrm>
            <a:off x="285750" y="188640"/>
            <a:ext cx="4430266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7</a:t>
            </a:r>
            <a:r>
              <a:rPr lang="cs-CZ" sz="2000" b="1" dirty="0" smtClean="0">
                <a:solidFill>
                  <a:srgbClr val="FFFFFF"/>
                </a:solidFill>
              </a:rPr>
              <a:t>. Zapojení občanů do veřejných aktivit</a:t>
            </a:r>
            <a:endParaRPr lang="cs-CZ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xmlns="" val="2416211996"/>
              </p:ext>
            </p:extLst>
          </p:nvPr>
        </p:nvGraphicFramePr>
        <p:xfrm>
          <a:off x="3779912" y="764704"/>
          <a:ext cx="2173212" cy="4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211960" y="5445224"/>
            <a:ext cx="1224136" cy="288043"/>
            <a:chOff x="3851920" y="4797152"/>
            <a:chExt cx="1224136" cy="288043"/>
          </a:xfrm>
        </p:grpSpPr>
        <p:sp>
          <p:nvSpPr>
            <p:cNvPr id="12" name="Left Arrow 11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ANO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06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9571000"/>
              </p:ext>
            </p:extLst>
          </p:nvPr>
        </p:nvGraphicFramePr>
        <p:xfrm>
          <a:off x="328117" y="1916832"/>
          <a:ext cx="7344816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" y="5543654"/>
            <a:ext cx="8701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Q.20 </a:t>
            </a:r>
            <a:r>
              <a:rPr lang="pt-BR" sz="1100" i="1" dirty="0">
                <a:solidFill>
                  <a:prstClr val="black"/>
                </a:solidFill>
              </a:rPr>
              <a:t>Zajímáte se o komunální politiku v</a:t>
            </a:r>
            <a:r>
              <a:rPr lang="pt-BR" sz="1100" i="1" dirty="0" smtClean="0">
                <a:solidFill>
                  <a:prstClr val="black"/>
                </a:solidFill>
              </a:rPr>
              <a:t> Praze </a:t>
            </a:r>
            <a:r>
              <a:rPr lang="pt-BR" sz="1100" i="1" dirty="0">
                <a:solidFill>
                  <a:prstClr val="black"/>
                </a:solidFill>
              </a:rPr>
              <a:t>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45372" y="990979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422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86190"/>
            <a:ext cx="70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7</a:t>
            </a:r>
            <a:r>
              <a:rPr lang="cs-CZ" b="1" dirty="0" smtClean="0">
                <a:solidFill>
                  <a:srgbClr val="663300"/>
                </a:solidFill>
              </a:rPr>
              <a:t>.</a:t>
            </a:r>
            <a:r>
              <a:rPr lang="en-US" b="1" dirty="0" smtClean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 Mají občané zájem o komunální politiku</a:t>
            </a:r>
            <a:r>
              <a:rPr lang="en-US" b="1" dirty="0" smtClean="0">
                <a:solidFill>
                  <a:srgbClr val="663300"/>
                </a:solidFill>
              </a:rPr>
              <a:t>?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8" name="Zaoblený obdélník 5"/>
          <p:cNvSpPr/>
          <p:nvPr/>
        </p:nvSpPr>
        <p:spPr>
          <a:xfrm>
            <a:off x="285750" y="188640"/>
            <a:ext cx="846271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7. </a:t>
            </a:r>
            <a:r>
              <a:rPr lang="cs-CZ" sz="2000" b="1" dirty="0">
                <a:solidFill>
                  <a:srgbClr val="FFFFFF"/>
                </a:solidFill>
              </a:rPr>
              <a:t>Zapojení občanů do veřejných aktivit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9872" y="1446737"/>
            <a:ext cx="1728192" cy="300033"/>
            <a:chOff x="1540674" y="1124744"/>
            <a:chExt cx="1428157" cy="432048"/>
          </a:xfrm>
        </p:grpSpPr>
        <p:sp>
          <p:nvSpPr>
            <p:cNvPr id="10" name="Right Arrow 9"/>
            <p:cNvSpPr/>
            <p:nvPr/>
          </p:nvSpPr>
          <p:spPr>
            <a:xfrm>
              <a:off x="2229226" y="1124744"/>
              <a:ext cx="739605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Nezajímají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1540674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Zajímají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4384524"/>
              </p:ext>
            </p:extLst>
          </p:nvPr>
        </p:nvGraphicFramePr>
        <p:xfrm>
          <a:off x="619936" y="1757606"/>
          <a:ext cx="7192424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279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9879354"/>
              </p:ext>
            </p:extLst>
          </p:nvPr>
        </p:nvGraphicFramePr>
        <p:xfrm>
          <a:off x="500034" y="795563"/>
          <a:ext cx="364333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8054359"/>
              </p:ext>
            </p:extLst>
          </p:nvPr>
        </p:nvGraphicFramePr>
        <p:xfrm>
          <a:off x="4527971" y="908646"/>
          <a:ext cx="4450606" cy="276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500562" y="662635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.2 </a:t>
            </a:r>
            <a:r>
              <a:rPr lang="cs-CZ" dirty="0"/>
              <a:t>Věk</a:t>
            </a:r>
            <a:endParaRPr lang="en-US" dirty="0"/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00034" y="662635"/>
            <a:ext cx="133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.1 </a:t>
            </a:r>
            <a:r>
              <a:rPr lang="cs-CZ" dirty="0"/>
              <a:t>Pohlaví</a:t>
            </a:r>
            <a:endParaRPr lang="en-US" dirty="0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6477200" y="910807"/>
            <a:ext cx="19812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věk</a:t>
            </a:r>
            <a:r>
              <a:rPr lang="en-US" sz="1100" dirty="0" smtClean="0">
                <a:latin typeface="Calibri" pitchFamily="34" charset="0"/>
              </a:rPr>
              <a:t>: 4</a:t>
            </a:r>
            <a:r>
              <a:rPr lang="cs-CZ" sz="1100" dirty="0" smtClean="0">
                <a:latin typeface="Calibri" pitchFamily="34" charset="0"/>
              </a:rPr>
              <a:t>3,9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cs-CZ" sz="1100" dirty="0" smtClean="0">
                <a:latin typeface="Calibri" pitchFamily="34" charset="0"/>
              </a:rPr>
              <a:t>let</a:t>
            </a:r>
            <a:endParaRPr lang="en-US" sz="1100" dirty="0">
              <a:latin typeface="Calibri" pitchFamily="34" charset="0"/>
            </a:endParaRPr>
          </a:p>
        </p:txBody>
      </p:sp>
      <p:graphicFrame>
        <p:nvGraphicFramePr>
          <p:cNvPr id="14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7622968"/>
              </p:ext>
            </p:extLst>
          </p:nvPr>
        </p:nvGraphicFramePr>
        <p:xfrm>
          <a:off x="179512" y="3717032"/>
          <a:ext cx="4248472" cy="26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00034" y="3739234"/>
            <a:ext cx="299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.3 </a:t>
            </a:r>
            <a:r>
              <a:rPr lang="cs-CZ" dirty="0" smtClean="0"/>
              <a:t>Nejvyšší dosažené vzdělání</a:t>
            </a:r>
            <a:endParaRPr lang="en-US" dirty="0"/>
          </a:p>
        </p:txBody>
      </p:sp>
      <p:graphicFrame>
        <p:nvGraphicFramePr>
          <p:cNvPr id="2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6309144"/>
              </p:ext>
            </p:extLst>
          </p:nvPr>
        </p:nvGraphicFramePr>
        <p:xfrm>
          <a:off x="4500562" y="3556136"/>
          <a:ext cx="4491608" cy="282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4932040" y="373923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.4 </a:t>
            </a:r>
            <a:r>
              <a:rPr lang="cs-CZ" dirty="0"/>
              <a:t>Čistý měsíční příjem domácnosti</a:t>
            </a:r>
            <a:endParaRPr lang="en-US" dirty="0"/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125852" y="4047011"/>
            <a:ext cx="264604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čistý měsíční příjem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 smtClean="0"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</a:rPr>
              <a:t>2</a:t>
            </a:r>
            <a:r>
              <a:rPr lang="cs-CZ" sz="1100" dirty="0" smtClean="0">
                <a:latin typeface="Calibri" pitchFamily="34" charset="0"/>
              </a:rPr>
              <a:t>7666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cs-CZ" sz="1100" dirty="0" smtClean="0">
                <a:latin typeface="Calibri" pitchFamily="34" charset="0"/>
              </a:rPr>
              <a:t>Kč</a:t>
            </a:r>
            <a:endParaRPr lang="en-US" sz="1100" dirty="0" smtClean="0">
              <a:latin typeface="Calibri" pitchFamily="34" charset="0"/>
            </a:endParaRPr>
          </a:p>
        </p:txBody>
      </p:sp>
      <p:sp>
        <p:nvSpPr>
          <p:cNvPr id="16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8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1236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r>
              <a:rPr lang="cs-CZ" sz="800" dirty="0">
                <a:solidFill>
                  <a:srgbClr val="FF0000"/>
                </a:solidFill>
              </a:rPr>
              <a:t>Všichni </a:t>
            </a:r>
            <a:r>
              <a:rPr lang="cs-CZ" sz="800" dirty="0" smtClean="0">
                <a:solidFill>
                  <a:srgbClr val="FF0000"/>
                </a:solidFill>
              </a:rPr>
              <a:t>respondenti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9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1691668"/>
              </p:ext>
            </p:extLst>
          </p:nvPr>
        </p:nvGraphicFramePr>
        <p:xfrm>
          <a:off x="285751" y="890201"/>
          <a:ext cx="8726092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388810" y="692696"/>
            <a:ext cx="216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sz="1600" dirty="0"/>
              <a:t>8</a:t>
            </a:r>
            <a:r>
              <a:rPr lang="en-US" sz="1600" dirty="0" smtClean="0"/>
              <a:t>.5 </a:t>
            </a:r>
            <a:r>
              <a:rPr lang="cs-CZ" sz="1600" dirty="0"/>
              <a:t>Zaměstnání</a:t>
            </a:r>
            <a:endParaRPr lang="en-US" sz="1600" dirty="0"/>
          </a:p>
        </p:txBody>
      </p:sp>
      <p:graphicFrame>
        <p:nvGraphicFramePr>
          <p:cNvPr id="18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4683003"/>
              </p:ext>
            </p:extLst>
          </p:nvPr>
        </p:nvGraphicFramePr>
        <p:xfrm>
          <a:off x="4500562" y="3884986"/>
          <a:ext cx="4071966" cy="254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5011865"/>
              </p:ext>
            </p:extLst>
          </p:nvPr>
        </p:nvGraphicFramePr>
        <p:xfrm>
          <a:off x="357158" y="3893741"/>
          <a:ext cx="4143404" cy="255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428596" y="3501008"/>
            <a:ext cx="3639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sz="1600" dirty="0"/>
              <a:t>8</a:t>
            </a:r>
            <a:r>
              <a:rPr lang="en-US" sz="1600" dirty="0" smtClean="0"/>
              <a:t>.6 </a:t>
            </a:r>
            <a:r>
              <a:rPr lang="cs-CZ" sz="1600" dirty="0"/>
              <a:t>Počet členů ve společné domácnosti</a:t>
            </a:r>
            <a:endParaRPr lang="en-US" sz="1600" dirty="0"/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4500562" y="3501008"/>
            <a:ext cx="4450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.7 </a:t>
            </a:r>
            <a:r>
              <a:rPr lang="cs-CZ" dirty="0"/>
              <a:t>Počet dětí do </a:t>
            </a:r>
            <a:r>
              <a:rPr lang="en-US" dirty="0"/>
              <a:t>18</a:t>
            </a:r>
            <a:r>
              <a:rPr lang="cs-CZ" dirty="0"/>
              <a:t>-ti</a:t>
            </a:r>
            <a:r>
              <a:rPr lang="en-US" dirty="0"/>
              <a:t> </a:t>
            </a:r>
            <a:r>
              <a:rPr lang="cs-CZ" dirty="0"/>
              <a:t>let ve společné domácnosti</a:t>
            </a:r>
            <a:endParaRPr lang="en-US" dirty="0"/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492186" y="3959478"/>
            <a:ext cx="250375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Průměrná velikost domácnosti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>
                <a:latin typeface="Calibri" pitchFamily="34" charset="0"/>
              </a:rPr>
              <a:t> </a:t>
            </a:r>
            <a:r>
              <a:rPr lang="cs-CZ" sz="1100" dirty="0" smtClean="0">
                <a:latin typeface="Calibri" pitchFamily="34" charset="0"/>
              </a:rPr>
              <a:t>2,5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cs-CZ" sz="1100" dirty="0" smtClean="0">
                <a:latin typeface="Calibri" pitchFamily="34" charset="0"/>
              </a:rPr>
              <a:t>členů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5148064" y="3959478"/>
            <a:ext cx="309634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počet dětí ve spol. domácnosti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 smtClean="0">
                <a:latin typeface="Calibri" pitchFamily="34" charset="0"/>
              </a:rPr>
              <a:t> 0,31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cs-CZ" sz="1100" dirty="0" smtClean="0">
                <a:latin typeface="Calibri" pitchFamily="34" charset="0"/>
              </a:rPr>
              <a:t>dětí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2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8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1236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r>
              <a:rPr lang="cs-CZ" sz="800" dirty="0">
                <a:solidFill>
                  <a:srgbClr val="FF0000"/>
                </a:solidFill>
              </a:rPr>
              <a:t>Všichni </a:t>
            </a:r>
            <a:r>
              <a:rPr lang="cs-CZ" sz="800" dirty="0" smtClean="0">
                <a:solidFill>
                  <a:srgbClr val="FF0000"/>
                </a:solidFill>
              </a:rPr>
              <a:t>respondenti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9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3254306"/>
              </p:ext>
            </p:extLst>
          </p:nvPr>
        </p:nvGraphicFramePr>
        <p:xfrm>
          <a:off x="305780" y="791974"/>
          <a:ext cx="4626260" cy="26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00034" y="672951"/>
            <a:ext cx="216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.8 </a:t>
            </a:r>
            <a:r>
              <a:rPr lang="cs-CZ" dirty="0"/>
              <a:t>Forma bydlení</a:t>
            </a:r>
            <a:endParaRPr lang="en-US" dirty="0"/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428596" y="3501008"/>
            <a:ext cx="299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.10 </a:t>
            </a:r>
            <a:r>
              <a:rPr lang="cs-CZ" dirty="0"/>
              <a:t>Jak dlouho žijí v Praze 5</a:t>
            </a:r>
            <a:endParaRPr lang="en-US" dirty="0"/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4500562" y="3501008"/>
            <a:ext cx="4450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8</a:t>
            </a:r>
            <a:r>
              <a:rPr lang="en-US" dirty="0" smtClean="0"/>
              <a:t>.11 </a:t>
            </a:r>
            <a:r>
              <a:rPr lang="cs-CZ" dirty="0"/>
              <a:t>Jak dlouho plánují zůstat v Praze 5</a:t>
            </a:r>
            <a:endParaRPr lang="en-US" dirty="0"/>
          </a:p>
        </p:txBody>
      </p:sp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8173827"/>
              </p:ext>
            </p:extLst>
          </p:nvPr>
        </p:nvGraphicFramePr>
        <p:xfrm>
          <a:off x="152400" y="3784313"/>
          <a:ext cx="4131568" cy="276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0844184"/>
              </p:ext>
            </p:extLst>
          </p:nvPr>
        </p:nvGraphicFramePr>
        <p:xfrm>
          <a:off x="4427984" y="3808785"/>
          <a:ext cx="4131568" cy="276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aoblený obdélník 5"/>
          <p:cNvSpPr/>
          <p:nvPr/>
        </p:nvSpPr>
        <p:spPr>
          <a:xfrm>
            <a:off x="285750" y="188640"/>
            <a:ext cx="320613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8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0000054"/>
              </p:ext>
            </p:extLst>
          </p:nvPr>
        </p:nvGraphicFramePr>
        <p:xfrm>
          <a:off x="5191150" y="1196752"/>
          <a:ext cx="3672408" cy="186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20072" y="71911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663300"/>
                </a:solidFill>
                <a:latin typeface="Calibri"/>
              </a:rPr>
              <a:t>8</a:t>
            </a:r>
            <a:r>
              <a:rPr lang="en-US" sz="1600" b="1" dirty="0" smtClean="0">
                <a:solidFill>
                  <a:srgbClr val="663300"/>
                </a:solidFill>
                <a:latin typeface="Calibri"/>
              </a:rPr>
              <a:t>.9 </a:t>
            </a:r>
            <a:r>
              <a:rPr lang="cs-CZ" sz="1600" b="1" dirty="0" smtClean="0">
                <a:solidFill>
                  <a:srgbClr val="663300"/>
                </a:solidFill>
                <a:latin typeface="Calibri"/>
              </a:rPr>
              <a:t>Forma pobytu respondentů, kteří žijí v Praze 5</a:t>
            </a:r>
            <a:endParaRPr lang="en-US" sz="1600" dirty="0">
              <a:solidFill>
                <a:srgbClr val="663300"/>
              </a:solidFill>
              <a:latin typeface="Calibri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12360" y="44624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r>
              <a:rPr lang="cs-CZ" sz="800" dirty="0">
                <a:solidFill>
                  <a:srgbClr val="FF0000"/>
                </a:solidFill>
              </a:rPr>
              <a:t>Všichni </a:t>
            </a:r>
            <a:r>
              <a:rPr lang="cs-CZ" sz="800" dirty="0" smtClean="0">
                <a:solidFill>
                  <a:srgbClr val="FF0000"/>
                </a:solidFill>
              </a:rPr>
              <a:t>respondenti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78288" y="2508250"/>
            <a:ext cx="2211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2863" rIns="85725" bIns="42863">
            <a:spAutoFit/>
          </a:bodyPr>
          <a:lstStyle/>
          <a:p>
            <a:pPr defTabSz="857250"/>
            <a:endParaRPr lang="en-US" sz="3400" b="1" i="1">
              <a:solidFill>
                <a:schemeClr val="tx2"/>
              </a:solidFill>
            </a:endParaRPr>
          </a:p>
        </p:txBody>
      </p:sp>
      <p:pic>
        <p:nvPicPr>
          <p:cNvPr id="5" name="Picture 10" descr="FR_logoNEW_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2071688"/>
            <a:ext cx="3209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4250" y="908050"/>
            <a:ext cx="4572000" cy="40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2863" rIns="85725" bIns="42863">
            <a:spAutoFit/>
          </a:bodyPr>
          <a:lstStyle/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Prepared by: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Field Research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500" b="0" dirty="0">
                <a:latin typeface="Arial" pitchFamily="34" charset="0"/>
                <a:cs typeface="Arial" pitchFamily="34" charset="0"/>
              </a:rPr>
              <a:t>Pod </a:t>
            </a:r>
            <a:r>
              <a:rPr lang="en-US" sz="1500" b="0" dirty="0" err="1">
                <a:latin typeface="Arial" pitchFamily="34" charset="0"/>
                <a:cs typeface="Arial" pitchFamily="34" charset="0"/>
              </a:rPr>
              <a:t>Areálem</a:t>
            </a:r>
            <a:r>
              <a:rPr lang="en-US" sz="1500" b="0" dirty="0">
                <a:latin typeface="Arial" pitchFamily="34" charset="0"/>
                <a:cs typeface="Arial" pitchFamily="34" charset="0"/>
              </a:rPr>
              <a:t> 406/16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500" b="0" dirty="0">
                <a:latin typeface="Arial" pitchFamily="34" charset="0"/>
                <a:cs typeface="Arial" pitchFamily="34" charset="0"/>
              </a:rPr>
              <a:t>CZ - 102 00 </a:t>
            </a:r>
            <a:r>
              <a:rPr lang="en-US" sz="1500" b="0" dirty="0" err="1">
                <a:latin typeface="Arial" pitchFamily="34" charset="0"/>
                <a:cs typeface="Arial" pitchFamily="34" charset="0"/>
              </a:rPr>
              <a:t>Praha</a:t>
            </a:r>
            <a:r>
              <a:rPr lang="en-US" sz="1500" b="0" dirty="0">
                <a:latin typeface="Arial" pitchFamily="34" charset="0"/>
                <a:cs typeface="Arial" pitchFamily="34" charset="0"/>
              </a:rPr>
              <a:t> 10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15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cs-CZ" sz="15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cs-CZ" sz="15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cs-CZ" sz="15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15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5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1500" dirty="0">
                <a:latin typeface="Arial" pitchFamily="34" charset="0"/>
                <a:cs typeface="Arial" pitchFamily="34" charset="0"/>
              </a:rPr>
              <a:t>Project </a:t>
            </a:r>
            <a:r>
              <a:rPr lang="cs-CZ" sz="1500" dirty="0" err="1">
                <a:latin typeface="Arial" pitchFamily="34" charset="0"/>
                <a:cs typeface="Arial" pitchFamily="34" charset="0"/>
              </a:rPr>
              <a:t>Manager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smtClean="0">
                <a:latin typeface="Arial" pitchFamily="34" charset="0"/>
                <a:cs typeface="Arial" pitchFamily="34" charset="0"/>
              </a:rPr>
              <a:t>Jiří</a:t>
            </a:r>
            <a:r>
              <a:rPr lang="en-US" sz="150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Čermák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cs-CZ" sz="150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1500" dirty="0">
                <a:latin typeface="Arial" pitchFamily="34" charset="0"/>
                <a:cs typeface="Arial" pitchFamily="34" charset="0"/>
              </a:rPr>
              <a:t>mob: +420 775 560 918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500" dirty="0" err="1">
                <a:latin typeface="Arial" pitchFamily="34" charset="0"/>
                <a:cs typeface="Arial" pitchFamily="34" charset="0"/>
              </a:rPr>
              <a:t>tel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5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+420</a:t>
            </a:r>
            <a:r>
              <a:rPr lang="cs-CZ" sz="1500" dirty="0">
                <a:latin typeface="Arial" pitchFamily="34" charset="0"/>
                <a:cs typeface="Arial" pitchFamily="34" charset="0"/>
              </a:rPr>
              <a:t> 220 400 200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fax:</a:t>
            </a:r>
            <a:r>
              <a:rPr lang="cs-CZ" sz="15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+420</a:t>
            </a:r>
            <a:r>
              <a:rPr lang="cs-CZ" sz="1500" dirty="0">
                <a:latin typeface="Arial" pitchFamily="34" charset="0"/>
                <a:cs typeface="Arial" pitchFamily="34" charset="0"/>
              </a:rPr>
              <a:t> 220 400 209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e-mail: </a:t>
            </a:r>
            <a:r>
              <a:rPr lang="cs-CZ" sz="1500" dirty="0" err="1">
                <a:latin typeface="Arial" pitchFamily="34" charset="0"/>
                <a:cs typeface="Arial" pitchFamily="34" charset="0"/>
              </a:rPr>
              <a:t>jiri.cermak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@fieldresearch.cz</a:t>
            </a:r>
            <a:endParaRPr lang="cs-CZ" sz="150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www.fieldresearch.cz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662781"/>
            <a:ext cx="842493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400" b="1" dirty="0" smtClean="0"/>
              <a:t>6. Postoj </a:t>
            </a:r>
            <a:r>
              <a:rPr lang="cs-CZ" sz="1400" b="1" dirty="0"/>
              <a:t>občanů k trhům u Anděla</a:t>
            </a:r>
            <a:endParaRPr lang="en-US" sz="1400" b="1" dirty="0"/>
          </a:p>
          <a:p>
            <a:pPr lvl="2" indent="-457200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6</a:t>
            </a:r>
            <a:r>
              <a:rPr lang="cs-CZ" sz="1400" b="1" dirty="0" smtClean="0">
                <a:solidFill>
                  <a:srgbClr val="663300"/>
                </a:solidFill>
              </a:rPr>
              <a:t>.1 Farmářské trhy u Anděla - Navštěvují občané tyto trhy? </a:t>
            </a:r>
            <a:r>
              <a:rPr lang="cs-CZ" sz="1400" b="1" dirty="0">
                <a:solidFill>
                  <a:srgbClr val="663300"/>
                </a:solidFill>
              </a:rPr>
              <a:t>Jaký je </a:t>
            </a:r>
            <a:r>
              <a:rPr lang="cs-CZ" sz="1400" b="1" dirty="0" smtClean="0">
                <a:solidFill>
                  <a:srgbClr val="663300"/>
                </a:solidFill>
              </a:rPr>
              <a:t>jejich postoj k </a:t>
            </a:r>
            <a:r>
              <a:rPr lang="cs-CZ" sz="1400" b="1" dirty="0">
                <a:solidFill>
                  <a:srgbClr val="663300"/>
                </a:solidFill>
              </a:rPr>
              <a:t>těmto </a:t>
            </a:r>
            <a:r>
              <a:rPr lang="cs-CZ" sz="1400" b="1" dirty="0" smtClean="0">
                <a:solidFill>
                  <a:srgbClr val="663300"/>
                </a:solidFill>
              </a:rPr>
              <a:t>trhům</a:t>
            </a:r>
            <a:r>
              <a:rPr lang="pt-BR" sz="1400" b="1" dirty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  <a:p>
            <a:pPr lvl="2" indent="-457200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6</a:t>
            </a:r>
            <a:r>
              <a:rPr lang="cs-CZ" sz="1400" b="1" dirty="0" smtClean="0">
                <a:solidFill>
                  <a:srgbClr val="663300"/>
                </a:solidFill>
              </a:rPr>
              <a:t>.2 Sváteční </a:t>
            </a:r>
            <a:r>
              <a:rPr lang="cs-CZ" sz="1400" b="1" dirty="0">
                <a:solidFill>
                  <a:srgbClr val="663300"/>
                </a:solidFill>
              </a:rPr>
              <a:t>trhy (velikonoční, vánoční) u </a:t>
            </a:r>
            <a:r>
              <a:rPr lang="cs-CZ" sz="1400" b="1" dirty="0" smtClean="0">
                <a:solidFill>
                  <a:srgbClr val="663300"/>
                </a:solidFill>
              </a:rPr>
              <a:t>Anděla</a:t>
            </a:r>
            <a:r>
              <a:rPr lang="cs-CZ" sz="1400" b="1" dirty="0">
                <a:solidFill>
                  <a:srgbClr val="663300"/>
                </a:solidFill>
              </a:rPr>
              <a:t> </a:t>
            </a:r>
            <a:r>
              <a:rPr lang="cs-CZ" sz="1400" b="1" dirty="0" smtClean="0">
                <a:solidFill>
                  <a:srgbClr val="663300"/>
                </a:solidFill>
              </a:rPr>
              <a:t>- Navštěvují občané tyto trhy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r>
              <a:rPr lang="cs-CZ" sz="1400" b="1" dirty="0" smtClean="0">
                <a:solidFill>
                  <a:srgbClr val="663300"/>
                </a:solidFill>
              </a:rPr>
              <a:t> </a:t>
            </a:r>
            <a:r>
              <a:rPr lang="cs-CZ" sz="1400" b="1" dirty="0">
                <a:solidFill>
                  <a:srgbClr val="663300"/>
                </a:solidFill>
              </a:rPr>
              <a:t>Jaký </a:t>
            </a:r>
            <a:r>
              <a:rPr lang="cs-CZ" sz="1400" b="1" dirty="0" smtClean="0">
                <a:solidFill>
                  <a:srgbClr val="663300"/>
                </a:solidFill>
              </a:rPr>
              <a:t>je jejich postoj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cs-CZ" sz="1400" b="1" dirty="0"/>
              <a:t>7</a:t>
            </a:r>
            <a:r>
              <a:rPr lang="cs-CZ" sz="1400" b="1" dirty="0" smtClean="0"/>
              <a:t>. Zapojení </a:t>
            </a:r>
            <a:r>
              <a:rPr lang="cs-CZ" sz="1400" b="1" dirty="0"/>
              <a:t>občanů do veřejných aktivit</a:t>
            </a:r>
            <a:endParaRPr lang="cs-CZ" sz="1400" b="1" dirty="0" smtClean="0"/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7</a:t>
            </a:r>
            <a:r>
              <a:rPr lang="cs-CZ" sz="1400" b="1" dirty="0" smtClean="0">
                <a:solidFill>
                  <a:srgbClr val="663300"/>
                </a:solidFill>
              </a:rPr>
              <a:t>.1 Jak </a:t>
            </a:r>
            <a:r>
              <a:rPr lang="cs-CZ" sz="1400" b="1" dirty="0">
                <a:solidFill>
                  <a:srgbClr val="663300"/>
                </a:solidFill>
              </a:rPr>
              <a:t>se občané mohou podílet na veřejném životě v Praze 5</a:t>
            </a:r>
            <a:r>
              <a:rPr lang="pt-BR" sz="1400" b="1" dirty="0" smtClean="0">
                <a:solidFill>
                  <a:srgbClr val="663300"/>
                </a:solidFill>
              </a:rPr>
              <a:t>?</a:t>
            </a:r>
            <a:r>
              <a:rPr lang="cs-CZ" sz="1400" b="1" dirty="0" smtClean="0">
                <a:solidFill>
                  <a:srgbClr val="663300"/>
                </a:solidFill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7</a:t>
            </a:r>
            <a:r>
              <a:rPr lang="cs-CZ" sz="1400" b="1" dirty="0" smtClean="0">
                <a:solidFill>
                  <a:srgbClr val="663300"/>
                </a:solidFill>
              </a:rPr>
              <a:t>.2 Zúčastnili </a:t>
            </a:r>
            <a:r>
              <a:rPr lang="cs-CZ" sz="1400" b="1" dirty="0">
                <a:solidFill>
                  <a:srgbClr val="663300"/>
                </a:solidFill>
              </a:rPr>
              <a:t>se občané v posledním roce následujících akcí podporovaných radnicí</a:t>
            </a:r>
            <a:r>
              <a:rPr lang="pt-BR" sz="1400" b="1" dirty="0">
                <a:solidFill>
                  <a:srgbClr val="663300"/>
                </a:solidFill>
              </a:rPr>
              <a:t>?</a:t>
            </a:r>
            <a:endParaRPr lang="cs-CZ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7</a:t>
            </a:r>
            <a:r>
              <a:rPr lang="cs-CZ" sz="1400" b="1" dirty="0" smtClean="0">
                <a:solidFill>
                  <a:srgbClr val="663300"/>
                </a:solidFill>
              </a:rPr>
              <a:t>.3 Mají </a:t>
            </a:r>
            <a:r>
              <a:rPr lang="cs-CZ" sz="1400" b="1" dirty="0">
                <a:solidFill>
                  <a:srgbClr val="663300"/>
                </a:solidFill>
              </a:rPr>
              <a:t>občané zájem aktivně spolupracovat na akcích v následujících oblastech</a:t>
            </a:r>
            <a:r>
              <a:rPr lang="cs-CZ" sz="1400" b="1" dirty="0" smtClean="0">
                <a:solidFill>
                  <a:srgbClr val="663300"/>
                </a:solidFill>
              </a:rPr>
              <a:t>?</a:t>
            </a:r>
            <a:endParaRPr lang="en-US" sz="1400" b="1" dirty="0" smtClean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 smtClean="0">
                <a:solidFill>
                  <a:srgbClr val="663300"/>
                </a:solidFill>
              </a:rPr>
              <a:t>7.</a:t>
            </a:r>
            <a:r>
              <a:rPr lang="en-US" sz="1400" b="1" dirty="0">
                <a:solidFill>
                  <a:srgbClr val="663300"/>
                </a:solidFill>
              </a:rPr>
              <a:t>4</a:t>
            </a:r>
            <a:r>
              <a:rPr lang="cs-CZ" sz="1400" b="1" dirty="0">
                <a:solidFill>
                  <a:srgbClr val="663300"/>
                </a:solidFill>
              </a:rPr>
              <a:t> Mají </a:t>
            </a:r>
            <a:r>
              <a:rPr lang="cs-CZ" sz="1400" b="1" dirty="0" smtClean="0">
                <a:solidFill>
                  <a:srgbClr val="663300"/>
                </a:solidFill>
              </a:rPr>
              <a:t>občané zájem </a:t>
            </a:r>
            <a:r>
              <a:rPr lang="cs-CZ" sz="1400" b="1" dirty="0">
                <a:solidFill>
                  <a:srgbClr val="663300"/>
                </a:solidFill>
              </a:rPr>
              <a:t>o komunální politiku</a:t>
            </a:r>
            <a:r>
              <a:rPr lang="en-US" sz="1400" b="1" dirty="0" smtClean="0">
                <a:solidFill>
                  <a:srgbClr val="663300"/>
                </a:solidFill>
              </a:rPr>
              <a:t>?</a:t>
            </a:r>
            <a:endParaRPr lang="cs-CZ" sz="1400" b="1" dirty="0" smtClean="0">
              <a:solidFill>
                <a:srgbClr val="6633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cs-CZ" sz="1400" b="1" dirty="0"/>
              <a:t>8. Demografie respondentů</a:t>
            </a:r>
            <a:endParaRPr lang="en-US" sz="1400" b="1" dirty="0"/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.1 </a:t>
            </a:r>
            <a:r>
              <a:rPr lang="cs-CZ" sz="1400" b="1" dirty="0">
                <a:solidFill>
                  <a:srgbClr val="663300"/>
                </a:solidFill>
              </a:rPr>
              <a:t>Pohlaví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.2 </a:t>
            </a:r>
            <a:r>
              <a:rPr lang="cs-CZ" sz="1400" b="1" dirty="0">
                <a:solidFill>
                  <a:srgbClr val="663300"/>
                </a:solidFill>
              </a:rPr>
              <a:t>Věk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.3 </a:t>
            </a:r>
            <a:r>
              <a:rPr lang="cs-CZ" sz="1400" b="1" dirty="0">
                <a:solidFill>
                  <a:srgbClr val="663300"/>
                </a:solidFill>
              </a:rPr>
              <a:t>Nejvyšší dosažené vzdělání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.4 </a:t>
            </a:r>
            <a:r>
              <a:rPr lang="cs-CZ" sz="1400" b="1" dirty="0">
                <a:solidFill>
                  <a:srgbClr val="663300"/>
                </a:solidFill>
              </a:rPr>
              <a:t>Čistý měsíční příjem domácnosti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.5 </a:t>
            </a:r>
            <a:r>
              <a:rPr lang="cs-CZ" sz="1400" b="1" dirty="0">
                <a:solidFill>
                  <a:srgbClr val="663300"/>
                </a:solidFill>
              </a:rPr>
              <a:t>Zaměstnání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.6 </a:t>
            </a:r>
            <a:r>
              <a:rPr lang="cs-CZ" sz="1400" b="1" dirty="0">
                <a:solidFill>
                  <a:srgbClr val="663300"/>
                </a:solidFill>
              </a:rPr>
              <a:t>Počet členů ve společné domácnosti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.7 </a:t>
            </a:r>
            <a:r>
              <a:rPr lang="cs-CZ" sz="1400" b="1" dirty="0">
                <a:solidFill>
                  <a:srgbClr val="663300"/>
                </a:solidFill>
              </a:rPr>
              <a:t>Počet dětí do </a:t>
            </a:r>
            <a:r>
              <a:rPr lang="en-US" sz="1400" b="1" dirty="0">
                <a:solidFill>
                  <a:srgbClr val="663300"/>
                </a:solidFill>
              </a:rPr>
              <a:t>18</a:t>
            </a:r>
            <a:r>
              <a:rPr lang="cs-CZ" sz="1400" b="1" dirty="0">
                <a:solidFill>
                  <a:srgbClr val="663300"/>
                </a:solidFill>
              </a:rPr>
              <a:t>-ti</a:t>
            </a:r>
            <a:r>
              <a:rPr lang="en-US" sz="1400" b="1" dirty="0">
                <a:solidFill>
                  <a:srgbClr val="663300"/>
                </a:solidFill>
              </a:rPr>
              <a:t> </a:t>
            </a:r>
            <a:r>
              <a:rPr lang="cs-CZ" sz="1400" b="1" dirty="0">
                <a:solidFill>
                  <a:srgbClr val="663300"/>
                </a:solidFill>
              </a:rPr>
              <a:t>let ve společné domácnosti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.8 </a:t>
            </a:r>
            <a:r>
              <a:rPr lang="cs-CZ" sz="1400" b="1" dirty="0">
                <a:solidFill>
                  <a:srgbClr val="663300"/>
                </a:solidFill>
              </a:rPr>
              <a:t>Forma bydlení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.9 </a:t>
            </a:r>
            <a:r>
              <a:rPr lang="cs-CZ" sz="1400" b="1" dirty="0">
                <a:solidFill>
                  <a:srgbClr val="663300"/>
                </a:solidFill>
              </a:rPr>
              <a:t>Forma pobytu respondentů, kteří žijí v Praze 5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.10 </a:t>
            </a:r>
            <a:r>
              <a:rPr lang="cs-CZ" sz="1400" b="1" dirty="0">
                <a:solidFill>
                  <a:srgbClr val="663300"/>
                </a:solidFill>
              </a:rPr>
              <a:t>Jak dlouho žijí v Praze 5</a:t>
            </a:r>
            <a:endParaRPr lang="en-US" sz="1400" b="1" dirty="0">
              <a:solidFill>
                <a:srgbClr val="66330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663300"/>
                </a:solidFill>
              </a:rPr>
              <a:t>8</a:t>
            </a:r>
            <a:r>
              <a:rPr lang="en-US" sz="1400" b="1" dirty="0">
                <a:solidFill>
                  <a:srgbClr val="663300"/>
                </a:solidFill>
              </a:rPr>
              <a:t>.11 </a:t>
            </a:r>
            <a:r>
              <a:rPr lang="cs-CZ" sz="1400" b="1" dirty="0">
                <a:solidFill>
                  <a:srgbClr val="663300"/>
                </a:solidFill>
              </a:rPr>
              <a:t>Jak dlouho plánují zůstat v Praze </a:t>
            </a:r>
            <a:r>
              <a:rPr lang="cs-CZ" sz="1400" b="1" dirty="0" smtClean="0">
                <a:solidFill>
                  <a:srgbClr val="663300"/>
                </a:solidFill>
              </a:rPr>
              <a:t>5</a:t>
            </a:r>
            <a:endParaRPr lang="cs-CZ" sz="1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1. Předmět výzkumu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76470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Tento výzkum veřejného mínění obyvatel Městské části Praha 5 se dotýkal následujících témat: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Zdroje informací o dění v městské části Praha 5 - měsíčník „Pětka pro vás“, internetová televize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Podmínky pro život v Praze 5 – dostatek zázemí pro volnočasové aktivity, chybějící občanská vybavenost, náměty na zlepšení fungování radnice, kvalita životního prostředí v Praze 5 a dostatečné podmínky k rekreaci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/>
              <a:t>Parkování v Praze 5 – detaily o současných parkovacích zvyklostech a postoj k zavedení parkovacích zón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Postoj občanů k farmářským a svátečním trhům na Andělu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Zapojení občanů do veřejných aktivit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404" y="4931183"/>
            <a:ext cx="8424936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Účastníci projektu: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Zadavatel: Městská část Praha 5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Výzkumná agentura: </a:t>
            </a:r>
            <a:r>
              <a:rPr lang="cs-CZ" sz="1600" dirty="0" err="1" smtClean="0"/>
              <a:t>Field</a:t>
            </a:r>
            <a:r>
              <a:rPr lang="cs-CZ" sz="1600" dirty="0" smtClean="0"/>
              <a:t> </a:t>
            </a:r>
            <a:r>
              <a:rPr lang="cs-CZ" sz="1600" dirty="0" err="1" smtClean="0"/>
              <a:t>Research</a:t>
            </a:r>
            <a:r>
              <a:rPr lang="cs-CZ" sz="1600" dirty="0" smtClean="0"/>
              <a:t>, s.r.o.</a:t>
            </a:r>
          </a:p>
        </p:txBody>
      </p:sp>
    </p:spTree>
    <p:extLst>
      <p:ext uri="{BB962C8B-B14F-4D97-AF65-F5344CB8AC3E}">
        <p14:creationId xmlns:p14="http://schemas.microsoft.com/office/powerpoint/2010/main" xmlns="" val="12882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50" y="188640"/>
            <a:ext cx="270207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2. Metodologie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677009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Definice respondenta: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osoba starší 18-ti let, která žije v Praze 5 a má zde trvalý či přechodný pobyt a nebo je bez úřední formy pobytu v Praze 5</a:t>
            </a:r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Forma metodologie</a:t>
            </a:r>
            <a:r>
              <a:rPr lang="cs-CZ" sz="1600" dirty="0"/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/>
              <a:t>osobní dotazování v </a:t>
            </a:r>
            <a:r>
              <a:rPr lang="cs-CZ" sz="1600" dirty="0" smtClean="0"/>
              <a:t>domácnostech </a:t>
            </a: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/>
              <a:t>délka dotazníku: 30 minut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/>
              <a:t>terénní šetření proběhlo: </a:t>
            </a:r>
            <a:r>
              <a:rPr lang="cs-CZ" sz="1600" dirty="0" smtClean="0"/>
              <a:t>prosinec 2011</a:t>
            </a:r>
            <a:endParaRPr lang="cs-CZ" sz="1600" dirty="0"/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Charakteristika vzorku: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422 respondentů zvolených náhodným výběrem s přihlédnutím k demografické kvótě a žijících v poměrném zastoupení na </a:t>
            </a:r>
            <a:r>
              <a:rPr lang="cs-CZ" sz="1600" dirty="0" err="1" smtClean="0"/>
              <a:t>k.ú</a:t>
            </a:r>
            <a:r>
              <a:rPr lang="cs-CZ" sz="1600" dirty="0" smtClean="0"/>
              <a:t>. územích městské části Prahy 5 – Hlubočepy, Košíře, Motol, Radlice, Smíchov a části Břevnova, Jinonic a Malé Strany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Demografická kvóta vychází z údajů ČSU pro složení obyvatel Městské části Prahy 5 k 1.1.2011 z hlediska pohlaví a věku.</a:t>
            </a:r>
            <a:endParaRPr lang="cs-CZ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:\Users\jiri.cermak\Desktop\Picture1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991" y="1700808"/>
            <a:ext cx="3244736" cy="23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4569508"/>
              </p:ext>
            </p:extLst>
          </p:nvPr>
        </p:nvGraphicFramePr>
        <p:xfrm>
          <a:off x="4902114" y="1268760"/>
          <a:ext cx="4241886" cy="228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3987292"/>
              </p:ext>
            </p:extLst>
          </p:nvPr>
        </p:nvGraphicFramePr>
        <p:xfrm>
          <a:off x="395536" y="3492885"/>
          <a:ext cx="280833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8640" y="6119718"/>
            <a:ext cx="2975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Q.1a </a:t>
            </a:r>
            <a:r>
              <a:rPr lang="pt-BR" sz="1100" i="1" dirty="0">
                <a:solidFill>
                  <a:prstClr val="black"/>
                </a:solidFill>
              </a:rPr>
              <a:t>Znáte tento měsíčník „Pětka pro vás“?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55776" y="417550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81052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Znají </a:t>
            </a:r>
            <a:r>
              <a:rPr lang="cs-CZ" sz="1400" b="1" dirty="0">
                <a:solidFill>
                  <a:srgbClr val="663300"/>
                </a:solidFill>
              </a:rPr>
              <a:t>občané </a:t>
            </a:r>
            <a:r>
              <a:rPr lang="cs-CZ" sz="1400" b="1" dirty="0" smtClean="0">
                <a:solidFill>
                  <a:srgbClr val="663300"/>
                </a:solidFill>
              </a:rPr>
              <a:t>tento měsíčník?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375775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Pokud ANO, ….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4008" y="867489"/>
            <a:ext cx="308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Čtou tento měsíčník?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197152" y="3383414"/>
            <a:ext cx="2975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Q.1b </a:t>
            </a:r>
            <a:r>
              <a:rPr lang="pt-BR" sz="1100" i="1" dirty="0">
                <a:solidFill>
                  <a:prstClr val="black"/>
                </a:solidFill>
              </a:rPr>
              <a:t>Čtete tento měsíčník „Pětka pro vás“?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024" y="4057327"/>
            <a:ext cx="435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Sledují občané tento měsíčník na internetu?  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220072" y="6021288"/>
            <a:ext cx="36644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Q.1c </a:t>
            </a:r>
            <a:r>
              <a:rPr lang="pt-BR" sz="1100" i="1" dirty="0">
                <a:solidFill>
                  <a:prstClr val="black"/>
                </a:solidFill>
              </a:rPr>
              <a:t>Sledujete tento měsíčník „Pětka pro vás“ také na internetu? Jeho adresa je www.ipetka.cz.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563888" y="4019802"/>
            <a:ext cx="692577" cy="20128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09258" y="1052736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357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měsíčník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68344" y="4365104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357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měsíčník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1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5637294"/>
              </p:ext>
            </p:extLst>
          </p:nvPr>
        </p:nvGraphicFramePr>
        <p:xfrm>
          <a:off x="5253184" y="4028776"/>
          <a:ext cx="2473586" cy="176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Zaoblený obdélník 5"/>
          <p:cNvSpPr/>
          <p:nvPr/>
        </p:nvSpPr>
        <p:spPr>
          <a:xfrm>
            <a:off x="285750" y="188640"/>
            <a:ext cx="543837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3. Zdroje </a:t>
            </a:r>
            <a:r>
              <a:rPr lang="cs-CZ" sz="2000" b="1" dirty="0">
                <a:solidFill>
                  <a:srgbClr val="FFFFFF"/>
                </a:solidFill>
              </a:rPr>
              <a:t>informací o dění v městské části Praha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7647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3</a:t>
            </a:r>
            <a:r>
              <a:rPr lang="cs-CZ" b="1" dirty="0" smtClean="0">
                <a:solidFill>
                  <a:srgbClr val="663300"/>
                </a:solidFill>
              </a:rPr>
              <a:t>.</a:t>
            </a:r>
            <a:r>
              <a:rPr lang="en-US" b="1" dirty="0" smtClean="0">
                <a:solidFill>
                  <a:srgbClr val="663300"/>
                </a:solidFill>
              </a:rPr>
              <a:t>1</a:t>
            </a:r>
            <a:r>
              <a:rPr lang="cs-CZ" b="1" dirty="0" smtClean="0">
                <a:solidFill>
                  <a:srgbClr val="663300"/>
                </a:solidFill>
              </a:rPr>
              <a:t> Měsíčník „</a:t>
            </a:r>
            <a:r>
              <a:rPr lang="cs-CZ" b="1" dirty="0">
                <a:solidFill>
                  <a:srgbClr val="663300"/>
                </a:solidFill>
              </a:rPr>
              <a:t>Pětka pro vás</a:t>
            </a:r>
            <a:r>
              <a:rPr lang="cs-CZ" b="1" dirty="0" smtClean="0">
                <a:solidFill>
                  <a:srgbClr val="663300"/>
                </a:solidFill>
              </a:rPr>
              <a:t>“  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8563017">
            <a:off x="3515112" y="3314566"/>
            <a:ext cx="692577" cy="20128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_FR\_Logos\Praha 5\10-2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425" y="1172452"/>
            <a:ext cx="1545665" cy="21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2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6418089"/>
              </p:ext>
            </p:extLst>
          </p:nvPr>
        </p:nvGraphicFramePr>
        <p:xfrm>
          <a:off x="3734087" y="836712"/>
          <a:ext cx="280833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27216" y="3501008"/>
            <a:ext cx="47034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Q.2  </a:t>
            </a:r>
            <a:r>
              <a:rPr lang="pt-BR" sz="1100" i="1" dirty="0">
                <a:solidFill>
                  <a:prstClr val="black"/>
                </a:solidFill>
              </a:rPr>
              <a:t>Znáte radniční internetovou televizi na adrese www.TVP5.cz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70416" y="155679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Zaoblený obdélník 5"/>
          <p:cNvSpPr/>
          <p:nvPr/>
        </p:nvSpPr>
        <p:spPr>
          <a:xfrm>
            <a:off x="285750" y="188640"/>
            <a:ext cx="543837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3</a:t>
            </a:r>
            <a:r>
              <a:rPr lang="cs-CZ" sz="2000" b="1" dirty="0" smtClean="0">
                <a:solidFill>
                  <a:srgbClr val="FFFFFF"/>
                </a:solidFill>
              </a:rPr>
              <a:t>. Zdroje </a:t>
            </a:r>
            <a:r>
              <a:rPr lang="cs-CZ" sz="2000" b="1" dirty="0">
                <a:solidFill>
                  <a:srgbClr val="FFFFFF"/>
                </a:solidFill>
              </a:rPr>
              <a:t>informací o dění v městské části Praha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663300"/>
                </a:solidFill>
              </a:rPr>
              <a:t>3</a:t>
            </a:r>
            <a:r>
              <a:rPr lang="cs-CZ" b="1" dirty="0" smtClean="0">
                <a:solidFill>
                  <a:srgbClr val="663300"/>
                </a:solidFill>
              </a:rPr>
              <a:t>.</a:t>
            </a:r>
            <a:r>
              <a:rPr lang="en-US" b="1" dirty="0" smtClean="0">
                <a:solidFill>
                  <a:srgbClr val="663300"/>
                </a:solidFill>
              </a:rPr>
              <a:t>2</a:t>
            </a:r>
            <a:r>
              <a:rPr lang="cs-CZ" b="1" dirty="0" smtClean="0">
                <a:solidFill>
                  <a:srgbClr val="663300"/>
                </a:solidFill>
              </a:rPr>
              <a:t> Znají </a:t>
            </a:r>
            <a:r>
              <a:rPr lang="cs-CZ" b="1" dirty="0">
                <a:solidFill>
                  <a:srgbClr val="663300"/>
                </a:solidFill>
              </a:rPr>
              <a:t>občané </a:t>
            </a:r>
            <a:r>
              <a:rPr lang="pt-BR" b="1" dirty="0" smtClean="0">
                <a:solidFill>
                  <a:srgbClr val="663300"/>
                </a:solidFill>
              </a:rPr>
              <a:t>radniční </a:t>
            </a:r>
            <a:r>
              <a:rPr lang="pt-BR" b="1" dirty="0">
                <a:solidFill>
                  <a:srgbClr val="663300"/>
                </a:solidFill>
              </a:rPr>
              <a:t>internetovou televizi na adrese </a:t>
            </a:r>
            <a:r>
              <a:rPr lang="pt-BR" b="1" dirty="0" smtClean="0">
                <a:solidFill>
                  <a:srgbClr val="663300"/>
                </a:solidFill>
              </a:rPr>
              <a:t>www.TVP5.cz?</a:t>
            </a:r>
            <a:endParaRPr lang="cs-CZ" b="1" dirty="0">
              <a:solidFill>
                <a:srgbClr val="663300"/>
              </a:solidFill>
            </a:endParaRPr>
          </a:p>
        </p:txBody>
      </p:sp>
      <p:pic>
        <p:nvPicPr>
          <p:cNvPr id="3074" name="Picture 2" descr="C:\_FR\_Logos\Praha 5\TVP5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913" y="1747801"/>
            <a:ext cx="18510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92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" y="6021288"/>
            <a:ext cx="8701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Q.3 </a:t>
            </a:r>
            <a:r>
              <a:rPr lang="pt-BR" sz="1100" i="1" dirty="0">
                <a:solidFill>
                  <a:prstClr val="black"/>
                </a:solidFill>
              </a:rPr>
              <a:t>Jak jste spokojen/a se současnými kroky radnice a policie při řešení následujících negativních jevů v Praze 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.1 Spokojenost se současnými kroky radnice a policie při řešení negativních jevů v Praze 5</a:t>
            </a:r>
            <a:endParaRPr lang="cs-CZ" b="1" dirty="0">
              <a:solidFill>
                <a:srgbClr val="663300"/>
              </a:solidFill>
            </a:endParaRPr>
          </a:p>
        </p:txBody>
      </p:sp>
      <p:graphicFrame>
        <p:nvGraphicFramePr>
          <p:cNvPr id="2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9333907"/>
              </p:ext>
            </p:extLst>
          </p:nvPr>
        </p:nvGraphicFramePr>
        <p:xfrm>
          <a:off x="1" y="2601699"/>
          <a:ext cx="4427984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963216" y="2116076"/>
            <a:ext cx="2496276" cy="250028"/>
            <a:chOff x="1260130" y="1124744"/>
            <a:chExt cx="2062895" cy="432048"/>
          </a:xfrm>
        </p:grpSpPr>
        <p:sp>
          <p:nvSpPr>
            <p:cNvPr id="30" name="Right Arrow 29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Left Arrow 30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8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8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..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47664" y="1468004"/>
            <a:ext cx="154274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Bezdomovectví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0522880"/>
              </p:ext>
            </p:extLst>
          </p:nvPr>
        </p:nvGraphicFramePr>
        <p:xfrm>
          <a:off x="228600" y="2394605"/>
          <a:ext cx="3632684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2632330"/>
              </p:ext>
            </p:extLst>
          </p:nvPr>
        </p:nvGraphicFramePr>
        <p:xfrm>
          <a:off x="4608512" y="2601699"/>
          <a:ext cx="4427984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5571727" y="2116076"/>
            <a:ext cx="2496276" cy="250028"/>
            <a:chOff x="1260130" y="1124744"/>
            <a:chExt cx="2062895" cy="432048"/>
          </a:xfrm>
        </p:grpSpPr>
        <p:sp>
          <p:nvSpPr>
            <p:cNvPr id="43" name="Right Arrow 42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Left Arrow 43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8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8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..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7511473"/>
              </p:ext>
            </p:extLst>
          </p:nvPr>
        </p:nvGraphicFramePr>
        <p:xfrm>
          <a:off x="4837111" y="2394605"/>
          <a:ext cx="3632684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005756" y="1481904"/>
            <a:ext cx="154274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H</a:t>
            </a:r>
            <a:r>
              <a:rPr lang="cs-CZ" sz="1400" b="1" dirty="0" smtClean="0">
                <a:solidFill>
                  <a:schemeClr val="bg1"/>
                </a:solidFill>
              </a:rPr>
              <a:t>azard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Zaoblený obdélník 5"/>
          <p:cNvSpPr/>
          <p:nvPr/>
        </p:nvSpPr>
        <p:spPr>
          <a:xfrm>
            <a:off x="285750" y="188640"/>
            <a:ext cx="846271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Podmínky pro život v Praze 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39952" y="2262403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" y="6021288"/>
            <a:ext cx="87011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 smtClean="0">
                <a:solidFill>
                  <a:prstClr val="black"/>
                </a:solidFill>
              </a:rPr>
              <a:t>Q.3 </a:t>
            </a:r>
            <a:r>
              <a:rPr lang="pt-BR" sz="1100" i="1" dirty="0">
                <a:solidFill>
                  <a:prstClr val="black"/>
                </a:solidFill>
              </a:rPr>
              <a:t>Jak jste spokojen/a se současnými kroky radnice a policie při řešení následujících negativních jevů v Praze 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6644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cs-CZ" b="1" dirty="0" smtClean="0">
                <a:solidFill>
                  <a:srgbClr val="663300"/>
                </a:solidFill>
              </a:rPr>
              <a:t>.1 Spokojenost se současnými kroky radnice a policie při řešení negativních jevů v Praze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srgbClr val="663300"/>
                </a:solidFill>
              </a:rPr>
              <a:t>(pokračování)</a:t>
            </a:r>
            <a:endParaRPr lang="cs-CZ" dirty="0">
              <a:solidFill>
                <a:srgbClr val="663300"/>
              </a:solidFill>
            </a:endParaRPr>
          </a:p>
        </p:txBody>
      </p:sp>
      <p:graphicFrame>
        <p:nvGraphicFramePr>
          <p:cNvPr id="2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3474090"/>
              </p:ext>
            </p:extLst>
          </p:nvPr>
        </p:nvGraphicFramePr>
        <p:xfrm>
          <a:off x="1" y="2601699"/>
          <a:ext cx="4427984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963216" y="2116076"/>
            <a:ext cx="2496276" cy="250028"/>
            <a:chOff x="1260130" y="1124744"/>
            <a:chExt cx="2062895" cy="432048"/>
          </a:xfrm>
        </p:grpSpPr>
        <p:sp>
          <p:nvSpPr>
            <p:cNvPr id="30" name="Right Arrow 29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Left Arrow 30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8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8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..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59632" y="1468004"/>
            <a:ext cx="194421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Bezpečnost na ulicích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421522"/>
              </p:ext>
            </p:extLst>
          </p:nvPr>
        </p:nvGraphicFramePr>
        <p:xfrm>
          <a:off x="228600" y="2394605"/>
          <a:ext cx="3632684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6764327"/>
              </p:ext>
            </p:extLst>
          </p:nvPr>
        </p:nvGraphicFramePr>
        <p:xfrm>
          <a:off x="4608512" y="2601699"/>
          <a:ext cx="4427984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5571727" y="2116076"/>
            <a:ext cx="2496276" cy="250028"/>
            <a:chOff x="1260130" y="1124744"/>
            <a:chExt cx="2062895" cy="432048"/>
          </a:xfrm>
        </p:grpSpPr>
        <p:sp>
          <p:nvSpPr>
            <p:cNvPr id="43" name="Right Arrow 42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Left Arrow 43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Spokojen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8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8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..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0093576"/>
              </p:ext>
            </p:extLst>
          </p:nvPr>
        </p:nvGraphicFramePr>
        <p:xfrm>
          <a:off x="4837111" y="2394605"/>
          <a:ext cx="3632684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6005756" y="1481904"/>
            <a:ext cx="154274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Drogová scéna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Zaoblený obdélník 5"/>
          <p:cNvSpPr/>
          <p:nvPr/>
        </p:nvSpPr>
        <p:spPr>
          <a:xfrm>
            <a:off x="285750" y="188640"/>
            <a:ext cx="8462714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Podmínky pro život v Praze 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39952" y="2262403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</a:t>
            </a:r>
            <a:r>
              <a:rPr lang="cs-CZ" sz="1200" dirty="0" smtClean="0">
                <a:solidFill>
                  <a:srgbClr val="FF0000"/>
                </a:solidFill>
                <a:latin typeface="Calibri"/>
              </a:rPr>
              <a:t>422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7244&quot;&gt;&lt;property id=&quot;20148&quot; value=&quot;5&quot;/&gt;&lt;property id=&quot;20300&quot; value=&quot;Slide 28&quot;/&gt;&lt;property id=&quot;20307&quot; value=&quot;336&quot;/&gt;&lt;/object&gt;&lt;object type=&quot;3&quot; unique_id=&quot;38569&quot;&gt;&lt;property id=&quot;20148&quot; value=&quot;5&quot;/&gt;&lt;property id=&quot;20300&quot; value=&quot;Slide 2&quot;/&gt;&lt;property id=&quot;20307&quot; value=&quot;379&quot;/&gt;&lt;/object&gt;&lt;object type=&quot;3&quot; unique_id=&quot;38675&quot;&gt;&lt;property id=&quot;20148&quot; value=&quot;5&quot;/&gt;&lt;property id=&quot;20300&quot; value=&quot;Slide 5&quot;/&gt;&lt;property id=&quot;20307&quot; value=&quot;380&quot;/&gt;&lt;/object&gt;&lt;object type=&quot;3&quot; unique_id=&quot;39408&quot;&gt;&lt;property id=&quot;20148&quot; value=&quot;5&quot;/&gt;&lt;property id=&quot;20300&quot; value=&quot;Slide 24&quot;/&gt;&lt;property id=&quot;20307&quot; value=&quot;381&quot;/&gt;&lt;/object&gt;&lt;object type=&quot;3&quot; unique_id=&quot;40286&quot;&gt;&lt;property id=&quot;20148&quot; value=&quot;5&quot;/&gt;&lt;property id=&quot;20300&quot; value=&quot;Slide 8&quot;/&gt;&lt;property id=&quot;20307&quot; value=&quot;385&quot;/&gt;&lt;/object&gt;&lt;object type=&quot;3&quot; unique_id=&quot;40512&quot;&gt;&lt;property id=&quot;20148&quot; value=&quot;5&quot;/&gt;&lt;property id=&quot;20300&quot; value=&quot;Slide 6&quot;/&gt;&lt;property id=&quot;20307&quot; value=&quot;387&quot;/&gt;&lt;/object&gt;&lt;object type=&quot;3&quot; unique_id=&quot;40877&quot;&gt;&lt;property id=&quot;20148&quot; value=&quot;5&quot;/&gt;&lt;property id=&quot;20300&quot; value=&quot;Slide 7&quot;/&gt;&lt;property id=&quot;20307&quot; value=&quot;388&quot;/&gt;&lt;/object&gt;&lt;object type=&quot;3&quot; unique_id=&quot;40959&quot;&gt;&lt;property id=&quot;20148&quot; value=&quot;5&quot;/&gt;&lt;property id=&quot;20300&quot; value=&quot;Slide 20&quot;/&gt;&lt;property id=&quot;20307&quot; value=&quot;389&quot;/&gt;&lt;/object&gt;&lt;object type=&quot;3&quot; unique_id=&quot;41645&quot;&gt;&lt;property id=&quot;20148&quot; value=&quot;5&quot;/&gt;&lt;property id=&quot;20300&quot; value=&quot;Slide 9&quot;/&gt;&lt;property id=&quot;20307&quot; value=&quot;392&quot;/&gt;&lt;/object&gt;&lt;object type=&quot;3&quot; unique_id=&quot;41863&quot;&gt;&lt;property id=&quot;20148&quot; value=&quot;5&quot;/&gt;&lt;property id=&quot;20300&quot; value=&quot;Slide 10&quot;/&gt;&lt;property id=&quot;20307&quot; value=&quot;393&quot;/&gt;&lt;/object&gt;&lt;object type=&quot;3&quot; unique_id=&quot;41960&quot;&gt;&lt;property id=&quot;20148&quot; value=&quot;5&quot;/&gt;&lt;property id=&quot;20300&quot; value=&quot;Slide 17&quot;/&gt;&lt;property id=&quot;20307&quot; value=&quot;394&quot;/&gt;&lt;/object&gt;&lt;object type=&quot;3&quot; unique_id=&quot;42291&quot;&gt;&lt;property id=&quot;20148&quot; value=&quot;5&quot;/&gt;&lt;property id=&quot;20300&quot; value=&quot;Slide 11&quot;/&gt;&lt;property id=&quot;20307&quot; value=&quot;395&quot;/&gt;&lt;/object&gt;&lt;object type=&quot;3&quot; unique_id=&quot;42292&quot;&gt;&lt;property id=&quot;20148&quot; value=&quot;5&quot;/&gt;&lt;property id=&quot;20300&quot; value=&quot;Slide 12&quot;/&gt;&lt;property id=&quot;20307&quot; value=&quot;396&quot;/&gt;&lt;/object&gt;&lt;object type=&quot;3&quot; unique_id=&quot;42602&quot;&gt;&lt;property id=&quot;20148&quot; value=&quot;5&quot;/&gt;&lt;property id=&quot;20300&quot; value=&quot;Slide 13&quot;/&gt;&lt;property id=&quot;20307&quot; value=&quot;397&quot;/&gt;&lt;/object&gt;&lt;object type=&quot;3&quot; unique_id=&quot;42638&quot;&gt;&lt;property id=&quot;20148&quot; value=&quot;5&quot;/&gt;&lt;property id=&quot;20300&quot; value=&quot;Slide 14&quot;/&gt;&lt;property id=&quot;20307&quot; value=&quot;398&quot;/&gt;&lt;/object&gt;&lt;object type=&quot;3&quot; unique_id=&quot;42855&quot;&gt;&lt;property id=&quot;20148&quot; value=&quot;5&quot;/&gt;&lt;property id=&quot;20300&quot; value=&quot;Slide 16&quot;/&gt;&lt;property id=&quot;20307&quot; value=&quot;399&quot;/&gt;&lt;/object&gt;&lt;object type=&quot;3&quot; unique_id=&quot;42967&quot;&gt;&lt;property id=&quot;20148&quot; value=&quot;5&quot;/&gt;&lt;property id=&quot;20300&quot; value=&quot;Slide 22&quot;/&gt;&lt;property id=&quot;20307&quot; value=&quot;400&quot;/&gt;&lt;/object&gt;&lt;object type=&quot;3&quot; unique_id=&quot;43158&quot;&gt;&lt;property id=&quot;20148&quot; value=&quot;5&quot;/&gt;&lt;property id=&quot;20300&quot; value=&quot;Slide 23&quot;/&gt;&lt;property id=&quot;20307&quot; value=&quot;401&quot;/&gt;&lt;/object&gt;&lt;object type=&quot;3&quot; unique_id=&quot;43549&quot;&gt;&lt;property id=&quot;20148&quot; value=&quot;5&quot;/&gt;&lt;property id=&quot;20300&quot; value=&quot;Slide 25&quot;/&gt;&lt;property id=&quot;20307&quot; value=&quot;402&quot;/&gt;&lt;/object&gt;&lt;object type=&quot;3&quot; unique_id=&quot;44728&quot;&gt;&lt;property id=&quot;20148&quot; value=&quot;5&quot;/&gt;&lt;property id=&quot;20300&quot; value=&quot;Slide 26&quot;/&gt;&lt;property id=&quot;20307&quot; value=&quot;407&quot;/&gt;&lt;/object&gt;&lt;object type=&quot;3&quot; unique_id=&quot;45103&quot;&gt;&lt;property id=&quot;20148&quot; value=&quot;5&quot;/&gt;&lt;property id=&quot;20300&quot; value=&quot;Slide 27&quot;/&gt;&lt;property id=&quot;20307&quot; value=&quot;408&quot;/&gt;&lt;/object&gt;&lt;object type=&quot;3&quot; unique_id=&quot;45135&quot;&gt;&lt;property id=&quot;20148&quot; value=&quot;5&quot;/&gt;&lt;property id=&quot;20300&quot; value=&quot;Slide 4&quot;/&gt;&lt;property id=&quot;20307&quot; value=&quot;409&quot;/&gt;&lt;/object&gt;&lt;object type=&quot;3&quot; unique_id=&quot;45750&quot;&gt;&lt;property id=&quot;20148&quot; value=&quot;5&quot;/&gt;&lt;property id=&quot;20300&quot; value=&quot;Slide 3&quot;/&gt;&lt;property id=&quot;20307&quot; value=&quot;411&quot;/&gt;&lt;/object&gt;&lt;object type=&quot;3&quot; unique_id=&quot;47695&quot;&gt;&lt;property id=&quot;20148&quot; value=&quot;5&quot;/&gt;&lt;property id=&quot;20300&quot; value=&quot;Slide 21&quot;/&gt;&lt;property id=&quot;20307&quot; value=&quot;413&quot;/&gt;&lt;/object&gt;&lt;object type=&quot;3&quot; unique_id=&quot;60616&quot;&gt;&lt;property id=&quot;20148&quot; value=&quot;5&quot;/&gt;&lt;property id=&quot;20300&quot; value=&quot;Slide 15&quot;/&gt;&lt;property id=&quot;20307&quot; value=&quot;414&quot;/&gt;&lt;/object&gt;&lt;object type=&quot;3&quot; unique_id=&quot;60767&quot;&gt;&lt;property id=&quot;20148&quot; value=&quot;5&quot;/&gt;&lt;property id=&quot;20300&quot; value=&quot;Slide 18&quot;/&gt;&lt;property id=&quot;20307&quot; value=&quot;415&quot;/&gt;&lt;/object&gt;&lt;object type=&quot;3&quot; unique_id=&quot;60768&quot;&gt;&lt;property id=&quot;20148&quot; value=&quot;5&quot;/&gt;&lt;property id=&quot;20300&quot; value=&quot;Slide 19&quot;/&gt;&lt;property id=&quot;20307&quot; value=&quot;41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2959</Words>
  <Application>Microsoft Office PowerPoint</Application>
  <PresentationFormat>Předvádění na obrazovce (4:3)</PresentationFormat>
  <Paragraphs>785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2011-09-30T10:28:08Z</dcterms:created>
  <dcterms:modified xsi:type="dcterms:W3CDTF">2012-01-24T10:14:14Z</dcterms:modified>
</cp:coreProperties>
</file>