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drawings/drawing14.xml" ContentType="application/vnd.openxmlformats-officedocument.drawingml.chartshapes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drawings/drawing16.xml" ContentType="application/vnd.openxmlformats-officedocument.drawingml.chartshapes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drawings/drawing17.xml" ContentType="application/vnd.openxmlformats-officedocument.drawingml.chartshapes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drawings/drawing18.xml" ContentType="application/vnd.openxmlformats-officedocument.drawingml.chartshapes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drawings/drawing19.xml" ContentType="application/vnd.openxmlformats-officedocument.drawingml.chartshapes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drawings/drawing20.xml" ContentType="application/vnd.openxmlformats-officedocument.drawingml.chartshapes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drawings/drawing21.xml" ContentType="application/vnd.openxmlformats-officedocument.drawingml.chartshapes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drawings/drawing22.xml" ContentType="application/vnd.openxmlformats-officedocument.drawingml.chartshapes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drawings/drawing23.xml" ContentType="application/vnd.openxmlformats-officedocument.drawingml.chartshapes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drawings/drawing24.xml" ContentType="application/vnd.openxmlformats-officedocument.drawingml.chartshapes+xml"/>
  <Override PartName="/ppt/charts/chart37.xml" ContentType="application/vnd.openxmlformats-officedocument.drawingml.chart+xml"/>
  <Override PartName="/ppt/theme/themeOverride33.xml" ContentType="application/vnd.openxmlformats-officedocument.themeOverride+xml"/>
  <Override PartName="/ppt/charts/chart38.xml" ContentType="application/vnd.openxmlformats-officedocument.drawingml.chart+xml"/>
  <Override PartName="/ppt/theme/themeOverride34.xml" ContentType="application/vnd.openxmlformats-officedocument.themeOverride+xml"/>
  <Override PartName="/ppt/drawings/drawing25.xml" ContentType="application/vnd.openxmlformats-officedocument.drawingml.chartshapes+xml"/>
  <Override PartName="/ppt/charts/chart39.xml" ContentType="application/vnd.openxmlformats-officedocument.drawingml.chart+xml"/>
  <Override PartName="/ppt/theme/themeOverride35.xml" ContentType="application/vnd.openxmlformats-officedocument.themeOverride+xml"/>
  <Override PartName="/ppt/charts/chart40.xml" ContentType="application/vnd.openxmlformats-officedocument.drawingml.chart+xml"/>
  <Override PartName="/ppt/theme/themeOverride36.xml" ContentType="application/vnd.openxmlformats-officedocument.themeOverride+xml"/>
  <Override PartName="/ppt/drawings/drawing26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37.xml" ContentType="application/vnd.openxmlformats-officedocument.themeOverride+xml"/>
  <Override PartName="/ppt/drawings/drawing27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theme/themeOverride38.xml" ContentType="application/vnd.openxmlformats-officedocument.themeOverride+xml"/>
  <Override PartName="/ppt/drawings/drawing28.xml" ContentType="application/vnd.openxmlformats-officedocument.drawingml.chartshapes+xml"/>
  <Override PartName="/ppt/charts/chart51.xml" ContentType="application/vnd.openxmlformats-officedocument.drawingml.chart+xml"/>
  <Override PartName="/ppt/drawings/drawing29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95" r:id="rId2"/>
    <p:sldId id="379" r:id="rId3"/>
    <p:sldId id="411" r:id="rId4"/>
    <p:sldId id="410" r:id="rId5"/>
    <p:sldId id="409" r:id="rId6"/>
    <p:sldId id="380" r:id="rId7"/>
    <p:sldId id="381" r:id="rId8"/>
    <p:sldId id="385" r:id="rId9"/>
    <p:sldId id="387" r:id="rId10"/>
    <p:sldId id="388" r:id="rId11"/>
    <p:sldId id="419" r:id="rId12"/>
    <p:sldId id="393" r:id="rId13"/>
    <p:sldId id="395" r:id="rId14"/>
    <p:sldId id="396" r:id="rId15"/>
    <p:sldId id="397" r:id="rId16"/>
    <p:sldId id="398" r:id="rId17"/>
    <p:sldId id="414" r:id="rId18"/>
    <p:sldId id="399" r:id="rId19"/>
    <p:sldId id="422" r:id="rId20"/>
    <p:sldId id="389" r:id="rId21"/>
    <p:sldId id="413" r:id="rId22"/>
    <p:sldId id="400" r:id="rId23"/>
    <p:sldId id="401" r:id="rId24"/>
    <p:sldId id="421" r:id="rId25"/>
    <p:sldId id="402" r:id="rId26"/>
    <p:sldId id="407" r:id="rId27"/>
    <p:sldId id="415" r:id="rId28"/>
    <p:sldId id="33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FF"/>
    <a:srgbClr val="E9EDF4"/>
    <a:srgbClr val="E9EDF3"/>
    <a:srgbClr val="FF5050"/>
    <a:srgbClr val="FF9966"/>
    <a:srgbClr val="FF9900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6" autoAdjust="0"/>
    <p:restoredTop sz="94660"/>
  </p:normalViewPr>
  <p:slideViewPr>
    <p:cSldViewPr>
      <p:cViewPr varScale="1">
        <p:scale>
          <a:sx n="86" d="100"/>
          <a:sy n="86" d="100"/>
        </p:scale>
        <p:origin x="-40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4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36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37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38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81465966659485356"/>
          <c:h val="0.49905500339368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1= ANO, velmi se zajímám</c:v>
                </c:pt>
                <c:pt idx="1">
                  <c:v>2= ANO, spíše se zajímám</c:v>
                </c:pt>
                <c:pt idx="2">
                  <c:v>3= NE, spíše se nezajímám</c:v>
                </c:pt>
                <c:pt idx="3">
                  <c:v>4= NE, vůbec se nezajímám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8.5</c:v>
                </c:pt>
                <c:pt idx="1">
                  <c:v>26.1</c:v>
                </c:pt>
                <c:pt idx="2">
                  <c:v>33.6</c:v>
                </c:pt>
                <c:pt idx="3">
                  <c:v>31.8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1= ANO, velmi se zajímám</c:v>
                </c:pt>
                <c:pt idx="1">
                  <c:v>2= ANO, spíše se zajímám</c:v>
                </c:pt>
                <c:pt idx="2">
                  <c:v>3= NE, spíše se nezajímám</c:v>
                </c:pt>
                <c:pt idx="3">
                  <c:v>4= NE, vůbec se nezajímám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27.9</c:v>
                </c:pt>
                <c:pt idx="2">
                  <c:v>31.4</c:v>
                </c:pt>
                <c:pt idx="3">
                  <c:v>34.5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117120"/>
        <c:axId val="98118656"/>
        <c:axId val="0"/>
      </c:bar3DChart>
      <c:catAx>
        <c:axId val="9811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1200" b="1"/>
            </a:pPr>
            <a:endParaRPr lang="en-US"/>
          </a:p>
        </c:txPr>
        <c:crossAx val="98118656"/>
        <c:crosses val="autoZero"/>
        <c:auto val="1"/>
        <c:lblAlgn val="ctr"/>
        <c:lblOffset val="100"/>
        <c:noMultiLvlLbl val="0"/>
      </c:catAx>
      <c:valAx>
        <c:axId val="9811865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9811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79183127722194"/>
          <c:y val="0.20760331139210006"/>
          <c:w val="0.11420816872277814"/>
          <c:h val="0.13431614150121551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1= ANO, velmi se zajímám</c:v>
                </c:pt>
                <c:pt idx="1">
                  <c:v>2= ANO, spíše se zajímám</c:v>
                </c:pt>
                <c:pt idx="2">
                  <c:v>3= NE, spíše se nezajímám</c:v>
                </c:pt>
                <c:pt idx="3">
                  <c:v>4= NE, vůbec se nezajímám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11.4</c:v>
                </c:pt>
                <c:pt idx="1">
                  <c:v>34.299999999999997</c:v>
                </c:pt>
                <c:pt idx="2">
                  <c:v>32.299999999999997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907264"/>
        <c:axId val="98908800"/>
        <c:axId val="0"/>
      </c:bar3DChart>
      <c:catAx>
        <c:axId val="989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 b="1"/>
            </a:pPr>
            <a:endParaRPr lang="en-US"/>
          </a:p>
        </c:txPr>
        <c:crossAx val="98908800"/>
        <c:crosses val="autoZero"/>
        <c:auto val="1"/>
        <c:lblAlgn val="ctr"/>
        <c:lblOffset val="100"/>
        <c:noMultiLvlLbl val="0"/>
      </c:catAx>
      <c:valAx>
        <c:axId val="989088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9890726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0858475247513376"/>
          <c:y val="3.0566918789550021E-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76115406515734E-2"/>
          <c:y val="0.38881968583834758"/>
          <c:w val="0.86019654025157577"/>
          <c:h val="0.338894050901843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974720"/>
        <c:axId val="98980608"/>
        <c:axId val="0"/>
      </c:bar3DChart>
      <c:catAx>
        <c:axId val="9897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98980608"/>
        <c:crossesAt val="2.5"/>
        <c:auto val="1"/>
        <c:lblAlgn val="ctr"/>
        <c:lblOffset val="10"/>
        <c:noMultiLvlLbl val="0"/>
      </c:catAx>
      <c:valAx>
        <c:axId val="98980608"/>
        <c:scaling>
          <c:orientation val="minMax"/>
          <c:max val="4"/>
          <c:min val="1"/>
        </c:scaling>
        <c:delete val="0"/>
        <c:axPos val="b"/>
        <c:numFmt formatCode="General" sourceLinked="1"/>
        <c:majorTickMark val="cross"/>
        <c:minorTickMark val="none"/>
        <c:tickLblPos val="high"/>
        <c:txPr>
          <a:bodyPr/>
          <a:lstStyle/>
          <a:p>
            <a:pPr>
              <a:defRPr lang="cs-CZ" sz="1000"/>
            </a:pPr>
            <a:endParaRPr lang="en-US"/>
          </a:p>
        </c:txPr>
        <c:crossAx val="98974720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1= Určitě ANO</c:v>
                </c:pt>
                <c:pt idx="1">
                  <c:v>2= Spíše ANO</c:v>
                </c:pt>
                <c:pt idx="2">
                  <c:v>3= Spíše NE</c:v>
                </c:pt>
                <c:pt idx="3">
                  <c:v>4= Určitě 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15.4</c:v>
                </c:pt>
                <c:pt idx="2">
                  <c:v>35.799999999999997</c:v>
                </c:pt>
                <c:pt idx="3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581952"/>
        <c:axId val="101583488"/>
        <c:axId val="0"/>
      </c:bar3DChart>
      <c:catAx>
        <c:axId val="10158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 b="1"/>
            </a:pPr>
            <a:endParaRPr lang="en-US"/>
          </a:p>
        </c:txPr>
        <c:crossAx val="101583488"/>
        <c:crosses val="autoZero"/>
        <c:auto val="1"/>
        <c:lblAlgn val="ctr"/>
        <c:lblOffset val="100"/>
        <c:noMultiLvlLbl val="0"/>
      </c:catAx>
      <c:valAx>
        <c:axId val="10158348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158195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39764287195357667"/>
          <c:y val="2.0954598370197901E-2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76115406515734E-2"/>
          <c:y val="0.38881968583834758"/>
          <c:w val="0.86019654025157577"/>
          <c:h val="0.338894050901843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715584"/>
        <c:axId val="107717376"/>
        <c:axId val="0"/>
      </c:bar3DChart>
      <c:catAx>
        <c:axId val="107715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07717376"/>
        <c:crossesAt val="2.5"/>
        <c:auto val="1"/>
        <c:lblAlgn val="ctr"/>
        <c:lblOffset val="10"/>
        <c:noMultiLvlLbl val="0"/>
      </c:catAx>
      <c:valAx>
        <c:axId val="107717376"/>
        <c:scaling>
          <c:orientation val="minMax"/>
          <c:max val="4"/>
          <c:min val="1"/>
        </c:scaling>
        <c:delete val="0"/>
        <c:axPos val="b"/>
        <c:numFmt formatCode="General" sourceLinked="1"/>
        <c:majorTickMark val="cross"/>
        <c:minorTickMark val="none"/>
        <c:tickLblPos val="high"/>
        <c:txPr>
          <a:bodyPr/>
          <a:lstStyle/>
          <a:p>
            <a:pPr>
              <a:defRPr lang="cs-CZ" sz="1000"/>
            </a:pPr>
            <a:endParaRPr lang="en-US"/>
          </a:p>
        </c:txPr>
        <c:crossAx val="107715584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19.8</c:v>
                </c:pt>
                <c:pt idx="1">
                  <c:v>40.700000000000003</c:v>
                </c:pt>
                <c:pt idx="2">
                  <c:v>29.8</c:v>
                </c:pt>
                <c:pt idx="3">
                  <c:v>39.299999999999997</c:v>
                </c:pt>
                <c:pt idx="4">
                  <c:v>26.2</c:v>
                </c:pt>
                <c:pt idx="5">
                  <c:v>10.7</c:v>
                </c:pt>
                <c:pt idx="6">
                  <c:v>36.700000000000003</c:v>
                </c:pt>
                <c:pt idx="7">
                  <c:v>16.899999999999999</c:v>
                </c:pt>
                <c:pt idx="8">
                  <c:v>49</c:v>
                </c:pt>
                <c:pt idx="9">
                  <c:v>35</c:v>
                </c:pt>
                <c:pt idx="10">
                  <c:v>38.299999999999997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34.799999999999997</c:v>
                </c:pt>
                <c:pt idx="1">
                  <c:v>28.6</c:v>
                </c:pt>
                <c:pt idx="2">
                  <c:v>37.9</c:v>
                </c:pt>
                <c:pt idx="3">
                  <c:v>34</c:v>
                </c:pt>
                <c:pt idx="4">
                  <c:v>29</c:v>
                </c:pt>
                <c:pt idx="5">
                  <c:v>13.3</c:v>
                </c:pt>
                <c:pt idx="6">
                  <c:v>36.4</c:v>
                </c:pt>
                <c:pt idx="7">
                  <c:v>20</c:v>
                </c:pt>
                <c:pt idx="8">
                  <c:v>23.3</c:v>
                </c:pt>
                <c:pt idx="9">
                  <c:v>25.7</c:v>
                </c:pt>
                <c:pt idx="10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25</c:v>
                </c:pt>
                <c:pt idx="1">
                  <c:v>11.9</c:v>
                </c:pt>
                <c:pt idx="2">
                  <c:v>15.2</c:v>
                </c:pt>
                <c:pt idx="3">
                  <c:v>19.3</c:v>
                </c:pt>
                <c:pt idx="4">
                  <c:v>27.9</c:v>
                </c:pt>
                <c:pt idx="5">
                  <c:v>23.8</c:v>
                </c:pt>
                <c:pt idx="6">
                  <c:v>13.3</c:v>
                </c:pt>
                <c:pt idx="7">
                  <c:v>22.4</c:v>
                </c:pt>
                <c:pt idx="8">
                  <c:v>5.5</c:v>
                </c:pt>
                <c:pt idx="9">
                  <c:v>12.6</c:v>
                </c:pt>
                <c:pt idx="10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7.9</c:v>
                </c:pt>
                <c:pt idx="1">
                  <c:v>2.9</c:v>
                </c:pt>
                <c:pt idx="2">
                  <c:v>3.6</c:v>
                </c:pt>
                <c:pt idx="3">
                  <c:v>6.2</c:v>
                </c:pt>
                <c:pt idx="4">
                  <c:v>9.8000000000000007</c:v>
                </c:pt>
                <c:pt idx="5">
                  <c:v>31</c:v>
                </c:pt>
                <c:pt idx="6">
                  <c:v>5.5</c:v>
                </c:pt>
                <c:pt idx="7">
                  <c:v>11.7</c:v>
                </c:pt>
                <c:pt idx="8">
                  <c:v>4.5</c:v>
                </c:pt>
                <c:pt idx="9">
                  <c:v>6.2</c:v>
                </c:pt>
                <c:pt idx="1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12.6</c:v>
                </c:pt>
                <c:pt idx="1">
                  <c:v>16</c:v>
                </c:pt>
                <c:pt idx="2">
                  <c:v>13.6</c:v>
                </c:pt>
                <c:pt idx="3">
                  <c:v>1.2</c:v>
                </c:pt>
                <c:pt idx="4">
                  <c:v>7.1</c:v>
                </c:pt>
                <c:pt idx="5">
                  <c:v>21.2</c:v>
                </c:pt>
                <c:pt idx="6">
                  <c:v>8.1</c:v>
                </c:pt>
                <c:pt idx="7">
                  <c:v>29</c:v>
                </c:pt>
                <c:pt idx="8">
                  <c:v>17.600000000000001</c:v>
                </c:pt>
                <c:pt idx="9">
                  <c:v>20.5</c:v>
                </c:pt>
                <c:pt idx="10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846656"/>
        <c:axId val="109323008"/>
        <c:axId val="0"/>
      </c:bar3DChart>
      <c:catAx>
        <c:axId val="107846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09323008"/>
        <c:crosses val="autoZero"/>
        <c:auto val="1"/>
        <c:lblAlgn val="ctr"/>
        <c:lblOffset val="100"/>
        <c:noMultiLvlLbl val="0"/>
      </c:catAx>
      <c:valAx>
        <c:axId val="109323008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784665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2.0499999999999998</c:v>
                </c:pt>
                <c:pt idx="1">
                  <c:v>1.7</c:v>
                </c:pt>
                <c:pt idx="2">
                  <c:v>1.98</c:v>
                </c:pt>
                <c:pt idx="3">
                  <c:v>1.84</c:v>
                </c:pt>
                <c:pt idx="4">
                  <c:v>2.21</c:v>
                </c:pt>
                <c:pt idx="5">
                  <c:v>2.95</c:v>
                </c:pt>
                <c:pt idx="6">
                  <c:v>2.02</c:v>
                </c:pt>
                <c:pt idx="7">
                  <c:v>2.4700000000000002</c:v>
                </c:pt>
                <c:pt idx="8">
                  <c:v>1.75</c:v>
                </c:pt>
                <c:pt idx="9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2.2400000000000002</c:v>
                </c:pt>
                <c:pt idx="1">
                  <c:v>1.73</c:v>
                </c:pt>
                <c:pt idx="2">
                  <c:v>1.91</c:v>
                </c:pt>
                <c:pt idx="3">
                  <c:v>1.92</c:v>
                </c:pt>
                <c:pt idx="4">
                  <c:v>2.23</c:v>
                </c:pt>
                <c:pt idx="5">
                  <c:v>2.95</c:v>
                </c:pt>
                <c:pt idx="6">
                  <c:v>1.87</c:v>
                </c:pt>
                <c:pt idx="7">
                  <c:v>2.41</c:v>
                </c:pt>
                <c:pt idx="8">
                  <c:v>1.58</c:v>
                </c:pt>
                <c:pt idx="9">
                  <c:v>1.87</c:v>
                </c:pt>
                <c:pt idx="10">
                  <c:v>1.81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463808"/>
        <c:axId val="109469696"/>
        <c:axId val="0"/>
      </c:bar3DChart>
      <c:catAx>
        <c:axId val="1094638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09469696"/>
        <c:crossesAt val="2.5"/>
        <c:auto val="1"/>
        <c:lblAlgn val="ctr"/>
        <c:lblOffset val="10"/>
        <c:noMultiLvlLbl val="0"/>
      </c:catAx>
      <c:valAx>
        <c:axId val="109469696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9463808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8005562820769E-2"/>
          <c:y val="8.5479269668916169E-2"/>
          <c:w val="0.25430907896071131"/>
          <c:h val="0.10525024494190918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6.4</c:v>
                </c:pt>
                <c:pt idx="1">
                  <c:v>1.9</c:v>
                </c:pt>
                <c:pt idx="2">
                  <c:v>22.9</c:v>
                </c:pt>
                <c:pt idx="3">
                  <c:v>13.6</c:v>
                </c:pt>
                <c:pt idx="4">
                  <c:v>11.2</c:v>
                </c:pt>
                <c:pt idx="5">
                  <c:v>18.600000000000001</c:v>
                </c:pt>
                <c:pt idx="6">
                  <c:v>19.8</c:v>
                </c:pt>
                <c:pt idx="7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7.6</c:v>
                </c:pt>
                <c:pt idx="1">
                  <c:v>5.7</c:v>
                </c:pt>
                <c:pt idx="2">
                  <c:v>28.8</c:v>
                </c:pt>
                <c:pt idx="3">
                  <c:v>28.3</c:v>
                </c:pt>
                <c:pt idx="4">
                  <c:v>14.3</c:v>
                </c:pt>
                <c:pt idx="5">
                  <c:v>19.3</c:v>
                </c:pt>
                <c:pt idx="6">
                  <c:v>28.3</c:v>
                </c:pt>
                <c:pt idx="7">
                  <c:v>26.9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26.7</c:v>
                </c:pt>
                <c:pt idx="1">
                  <c:v>18.600000000000001</c:v>
                </c:pt>
                <c:pt idx="2">
                  <c:v>29.3</c:v>
                </c:pt>
                <c:pt idx="3">
                  <c:v>36.9</c:v>
                </c:pt>
                <c:pt idx="4">
                  <c:v>28.6</c:v>
                </c:pt>
                <c:pt idx="5">
                  <c:v>10.199999999999999</c:v>
                </c:pt>
                <c:pt idx="6">
                  <c:v>29.3</c:v>
                </c:pt>
                <c:pt idx="7">
                  <c:v>21.9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53.6</c:v>
                </c:pt>
                <c:pt idx="1">
                  <c:v>69</c:v>
                </c:pt>
                <c:pt idx="2">
                  <c:v>17.600000000000001</c:v>
                </c:pt>
                <c:pt idx="3">
                  <c:v>15</c:v>
                </c:pt>
                <c:pt idx="4">
                  <c:v>11.9</c:v>
                </c:pt>
                <c:pt idx="5">
                  <c:v>7.6</c:v>
                </c:pt>
                <c:pt idx="6">
                  <c:v>11.9</c:v>
                </c:pt>
                <c:pt idx="7">
                  <c:v>21.4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5.7</c:v>
                </c:pt>
                <c:pt idx="1">
                  <c:v>4.8</c:v>
                </c:pt>
                <c:pt idx="2">
                  <c:v>1.4</c:v>
                </c:pt>
                <c:pt idx="3">
                  <c:v>6.2</c:v>
                </c:pt>
                <c:pt idx="4">
                  <c:v>34</c:v>
                </c:pt>
                <c:pt idx="5">
                  <c:v>44.3</c:v>
                </c:pt>
                <c:pt idx="6">
                  <c:v>10.7</c:v>
                </c:pt>
                <c:pt idx="7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409024"/>
        <c:axId val="109410560"/>
        <c:axId val="0"/>
      </c:bar3DChart>
      <c:catAx>
        <c:axId val="1094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09410560"/>
        <c:crosses val="autoZero"/>
        <c:auto val="1"/>
        <c:lblAlgn val="ctr"/>
        <c:lblOffset val="100"/>
        <c:noMultiLvlLbl val="0"/>
      </c:catAx>
      <c:valAx>
        <c:axId val="109410560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9409024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3.33</c:v>
                </c:pt>
                <c:pt idx="1">
                  <c:v>3.5</c:v>
                </c:pt>
                <c:pt idx="2">
                  <c:v>2.66</c:v>
                </c:pt>
                <c:pt idx="3">
                  <c:v>2.69</c:v>
                </c:pt>
                <c:pt idx="4">
                  <c:v>2.63</c:v>
                </c:pt>
                <c:pt idx="5">
                  <c:v>2.4500000000000002</c:v>
                </c:pt>
                <c:pt idx="6">
                  <c:v>2.62</c:v>
                </c:pt>
                <c:pt idx="7">
                  <c:v>2.58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3.35</c:v>
                </c:pt>
                <c:pt idx="1">
                  <c:v>3.63</c:v>
                </c:pt>
                <c:pt idx="2">
                  <c:v>2.42</c:v>
                </c:pt>
                <c:pt idx="3">
                  <c:v>2.57</c:v>
                </c:pt>
                <c:pt idx="4">
                  <c:v>2.62</c:v>
                </c:pt>
                <c:pt idx="5">
                  <c:v>2.12</c:v>
                </c:pt>
                <c:pt idx="6">
                  <c:v>2.37</c:v>
                </c:pt>
                <c:pt idx="7">
                  <c:v>2.48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207936"/>
        <c:axId val="109209472"/>
        <c:axId val="0"/>
      </c:bar3DChart>
      <c:catAx>
        <c:axId val="1092079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09209472"/>
        <c:crossesAt val="2.5"/>
        <c:auto val="1"/>
        <c:lblAlgn val="ctr"/>
        <c:lblOffset val="10"/>
        <c:noMultiLvlLbl val="0"/>
      </c:catAx>
      <c:valAx>
        <c:axId val="109209472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9207936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8005562820769E-2"/>
          <c:y val="8.5479269668916169E-2"/>
          <c:w val="0.25430907896071131"/>
          <c:h val="0.10525024494190918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13.3</c:v>
                </c:pt>
                <c:pt idx="1">
                  <c:v>10.7</c:v>
                </c:pt>
                <c:pt idx="2">
                  <c:v>9</c:v>
                </c:pt>
                <c:pt idx="3">
                  <c:v>5.5</c:v>
                </c:pt>
                <c:pt idx="4">
                  <c:v>20.2</c:v>
                </c:pt>
                <c:pt idx="5">
                  <c:v>11.2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38.299999999999997</c:v>
                </c:pt>
                <c:pt idx="1">
                  <c:v>34</c:v>
                </c:pt>
                <c:pt idx="2">
                  <c:v>36</c:v>
                </c:pt>
                <c:pt idx="3">
                  <c:v>12.9</c:v>
                </c:pt>
                <c:pt idx="4">
                  <c:v>31.4</c:v>
                </c:pt>
                <c:pt idx="5">
                  <c:v>23.1</c:v>
                </c:pt>
                <c:pt idx="6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28.1</c:v>
                </c:pt>
                <c:pt idx="1">
                  <c:v>18.8</c:v>
                </c:pt>
                <c:pt idx="2">
                  <c:v>25.7</c:v>
                </c:pt>
                <c:pt idx="3">
                  <c:v>24.8</c:v>
                </c:pt>
                <c:pt idx="4">
                  <c:v>27.9</c:v>
                </c:pt>
                <c:pt idx="5">
                  <c:v>26.4</c:v>
                </c:pt>
                <c:pt idx="6">
                  <c:v>20.2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12.4</c:v>
                </c:pt>
                <c:pt idx="1">
                  <c:v>11</c:v>
                </c:pt>
                <c:pt idx="2">
                  <c:v>13.6</c:v>
                </c:pt>
                <c:pt idx="3">
                  <c:v>50.2</c:v>
                </c:pt>
                <c:pt idx="4">
                  <c:v>14</c:v>
                </c:pt>
                <c:pt idx="5">
                  <c:v>17.100000000000001</c:v>
                </c:pt>
                <c:pt idx="6">
                  <c:v>28.1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7.9</c:v>
                </c:pt>
                <c:pt idx="1">
                  <c:v>25.5</c:v>
                </c:pt>
                <c:pt idx="2">
                  <c:v>15.7</c:v>
                </c:pt>
                <c:pt idx="3">
                  <c:v>6.7</c:v>
                </c:pt>
                <c:pt idx="4">
                  <c:v>6.4</c:v>
                </c:pt>
                <c:pt idx="5">
                  <c:v>22.1</c:v>
                </c:pt>
                <c:pt idx="6">
                  <c:v>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156992"/>
        <c:axId val="109175168"/>
        <c:axId val="0"/>
      </c:bar3DChart>
      <c:catAx>
        <c:axId val="10915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09175168"/>
        <c:crosses val="autoZero"/>
        <c:auto val="1"/>
        <c:lblAlgn val="ctr"/>
        <c:lblOffset val="100"/>
        <c:noMultiLvlLbl val="0"/>
      </c:catAx>
      <c:valAx>
        <c:axId val="109175168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9156992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2.3950162205235992E-2"/>
          <c:y val="2.7864781406054598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2.29</c:v>
                </c:pt>
                <c:pt idx="1">
                  <c:v>2.34</c:v>
                </c:pt>
                <c:pt idx="2">
                  <c:v>2.4</c:v>
                </c:pt>
                <c:pt idx="3">
                  <c:v>3.19</c:v>
                </c:pt>
                <c:pt idx="4">
                  <c:v>2.29</c:v>
                </c:pt>
                <c:pt idx="5">
                  <c:v>2.77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2.4300000000000002</c:v>
                </c:pt>
                <c:pt idx="1">
                  <c:v>2.4</c:v>
                </c:pt>
                <c:pt idx="2">
                  <c:v>2.52</c:v>
                </c:pt>
                <c:pt idx="3">
                  <c:v>3.28</c:v>
                </c:pt>
                <c:pt idx="4">
                  <c:v>2.38</c:v>
                </c:pt>
                <c:pt idx="5">
                  <c:v>2.64</c:v>
                </c:pt>
                <c:pt idx="6">
                  <c:v>2.87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594880"/>
        <c:axId val="109600768"/>
        <c:axId val="0"/>
      </c:bar3DChart>
      <c:catAx>
        <c:axId val="1095948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09600768"/>
        <c:crossesAt val="2.5"/>
        <c:auto val="1"/>
        <c:lblAlgn val="ctr"/>
        <c:lblOffset val="10"/>
        <c:noMultiLvlLbl val="0"/>
      </c:catAx>
      <c:valAx>
        <c:axId val="109600768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9594880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5.1529374370192296E-2"/>
          <c:y val="7.6434527217773537E-2"/>
          <c:w val="0.25430907896071131"/>
          <c:h val="0.14142873014109547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/>
              <a:t>Vážený průměr</a:t>
            </a:r>
          </a:p>
        </c:rich>
      </c:tx>
      <c:layout>
        <c:manualLayout>
          <c:xMode val="edge"/>
          <c:yMode val="edge"/>
          <c:x val="0.43292903237325636"/>
          <c:y val="3.0580026110637671E-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60335776755023"/>
          <c:y val="0.35239528371604789"/>
          <c:w val="0.79241755002787084"/>
          <c:h val="0.5331593997282965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116928"/>
        <c:axId val="99118464"/>
        <c:axId val="0"/>
      </c:bar3DChart>
      <c:catAx>
        <c:axId val="991169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99118464"/>
        <c:crossesAt val="3"/>
        <c:auto val="1"/>
        <c:lblAlgn val="ctr"/>
        <c:lblOffset val="10"/>
        <c:noMultiLvlLbl val="0"/>
      </c:catAx>
      <c:valAx>
        <c:axId val="99118464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99116928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71389509182882949"/>
          <c:h val="0.49905500339368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1= Určitě ANO</c:v>
                </c:pt>
                <c:pt idx="1">
                  <c:v>2= Spíše ANO</c:v>
                </c:pt>
                <c:pt idx="2">
                  <c:v>3= Spíše NE</c:v>
                </c:pt>
                <c:pt idx="3">
                  <c:v>4= Určitě NE</c:v>
                </c:pt>
                <c:pt idx="4">
                  <c:v>Nevím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16.3</c:v>
                </c:pt>
                <c:pt idx="2">
                  <c:v>24.6</c:v>
                </c:pt>
                <c:pt idx="3">
                  <c:v>41.5</c:v>
                </c:pt>
                <c:pt idx="4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1= Určitě ANO</c:v>
                </c:pt>
                <c:pt idx="1">
                  <c:v>2= Spíše ANO</c:v>
                </c:pt>
                <c:pt idx="2">
                  <c:v>3= Spíše NE</c:v>
                </c:pt>
                <c:pt idx="3">
                  <c:v>4= Určitě NE</c:v>
                </c:pt>
                <c:pt idx="4">
                  <c:v>Nevím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11.9</c:v>
                </c:pt>
                <c:pt idx="1">
                  <c:v>17.399999999999999</c:v>
                </c:pt>
                <c:pt idx="2">
                  <c:v>31.9</c:v>
                </c:pt>
                <c:pt idx="3">
                  <c:v>36.200000000000003</c:v>
                </c:pt>
                <c:pt idx="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029824"/>
        <c:axId val="110031616"/>
        <c:axId val="0"/>
      </c:bar3DChart>
      <c:catAx>
        <c:axId val="11002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900" b="1"/>
            </a:pPr>
            <a:endParaRPr lang="en-US"/>
          </a:p>
        </c:txPr>
        <c:crossAx val="110031616"/>
        <c:crosses val="autoZero"/>
        <c:auto val="1"/>
        <c:lblAlgn val="ctr"/>
        <c:lblOffset val="100"/>
        <c:noMultiLvlLbl val="0"/>
      </c:catAx>
      <c:valAx>
        <c:axId val="11003161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100298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3541828475868809"/>
          <c:y val="0.1064371929676574"/>
          <c:w val="0.18824050938003936"/>
          <c:h val="0.21916335895338226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 noProof="0"/>
            </a:pPr>
            <a:r>
              <a:rPr lang="en-US"/>
              <a:t>Vážený průměr</a:t>
            </a:r>
          </a:p>
        </c:rich>
      </c:tx>
      <c:layout>
        <c:manualLayout>
          <c:xMode val="edge"/>
          <c:yMode val="edge"/>
          <c:x val="0.38677034251096287"/>
          <c:y val="0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320092639279453E-2"/>
          <c:y val="0.44183362705029028"/>
          <c:w val="0.82925866659976855"/>
          <c:h val="0.5339690951434630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135936"/>
        <c:axId val="110141824"/>
        <c:axId val="0"/>
      </c:bar3DChart>
      <c:catAx>
        <c:axId val="1101359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10141824"/>
        <c:crossesAt val="2.5"/>
        <c:auto val="1"/>
        <c:lblAlgn val="ctr"/>
        <c:lblOffset val="10"/>
        <c:noMultiLvlLbl val="0"/>
      </c:catAx>
      <c:valAx>
        <c:axId val="110141824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10135936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122432776978803"/>
          <c:y val="0.12194813603086248"/>
          <c:w val="0.34302398116349031"/>
          <c:h val="0.840759868251762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Páteční koncerty</c:v>
                </c:pt>
                <c:pt idx="1">
                  <c:v>Sobotní farmářské trhy</c:v>
                </c:pt>
                <c:pt idx="2">
                  <c:v>Dětské akce</c:v>
                </c:pt>
                <c:pt idx="3">
                  <c:v>Další společenské akce</c:v>
                </c:pt>
                <c:pt idx="4">
                  <c:v>Žádné, je mi to jedno</c:v>
                </c:pt>
                <c:pt idx="5">
                  <c:v>Jiné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35.238095238095241</c:v>
                </c:pt>
                <c:pt idx="1">
                  <c:v>35.238095238095241</c:v>
                </c:pt>
                <c:pt idx="2">
                  <c:v>35.476190476190474</c:v>
                </c:pt>
                <c:pt idx="3">
                  <c:v>30.476190476190478</c:v>
                </c:pt>
                <c:pt idx="4">
                  <c:v>25.714285714285712</c:v>
                </c:pt>
                <c:pt idx="5" formatCode="General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446144"/>
        <c:axId val="117447680"/>
        <c:axId val="0"/>
      </c:bar3DChart>
      <c:catAx>
        <c:axId val="1174461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17447680"/>
        <c:crosses val="autoZero"/>
        <c:auto val="1"/>
        <c:lblAlgn val="ctr"/>
        <c:lblOffset val="100"/>
        <c:noMultiLvlLbl val="0"/>
      </c:catAx>
      <c:valAx>
        <c:axId val="117447680"/>
        <c:scaling>
          <c:orientation val="minMax"/>
          <c:max val="50"/>
        </c:scaling>
        <c:delete val="0"/>
        <c:axPos val="t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74461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1814715086587566"/>
          <c:w val="0.71383147115395784"/>
          <c:h val="0.598910335790807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17264279826167"/>
          <c:y val="0.54868090753753418"/>
          <c:w val="0.22694928963694286"/>
          <c:h val="0.20624179790026251"/>
        </c:manualLayout>
      </c:layout>
      <c:overlay val="0"/>
      <c:txPr>
        <a:bodyPr/>
        <a:lstStyle/>
        <a:p>
          <a:pPr>
            <a:defRPr lang="cs-CZ" sz="12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2.52</c:v>
                </c:pt>
                <c:pt idx="1">
                  <c:v>2.56</c:v>
                </c:pt>
                <c:pt idx="2">
                  <c:v>2.58</c:v>
                </c:pt>
                <c:pt idx="3">
                  <c:v>2.31</c:v>
                </c:pt>
                <c:pt idx="4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2.52</c:v>
                </c:pt>
                <c:pt idx="1">
                  <c:v>2.5299999999999998</c:v>
                </c:pt>
                <c:pt idx="2">
                  <c:v>2.57</c:v>
                </c:pt>
                <c:pt idx="3">
                  <c:v>2.2999999999999998</c:v>
                </c:pt>
                <c:pt idx="4">
                  <c:v>2.39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661312"/>
        <c:axId val="109642496"/>
        <c:axId val="0"/>
      </c:bar3DChart>
      <c:catAx>
        <c:axId val="123661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09642496"/>
        <c:crossesAt val="2.5"/>
        <c:auto val="1"/>
        <c:lblAlgn val="ctr"/>
        <c:lblOffset val="10"/>
        <c:noMultiLvlLbl val="0"/>
      </c:catAx>
      <c:valAx>
        <c:axId val="109642496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23661312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8005562820769E-2"/>
          <c:y val="8.5479269668916169E-2"/>
          <c:w val="0.25430907896071131"/>
          <c:h val="9.3797658845986842E-2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2600050568093025"/>
          <c:y val="0.22804263726619572"/>
          <c:w val="0.45932022702309838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14.3</c:v>
                </c:pt>
                <c:pt idx="1">
                  <c:v>10.5</c:v>
                </c:pt>
                <c:pt idx="2">
                  <c:v>8.8000000000000007</c:v>
                </c:pt>
                <c:pt idx="3">
                  <c:v>13.6</c:v>
                </c:pt>
                <c:pt idx="4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</c:v>
                </c:pt>
                <c:pt idx="1">
                  <c:v>45.7</c:v>
                </c:pt>
                <c:pt idx="2">
                  <c:v>42.4</c:v>
                </c:pt>
                <c:pt idx="3">
                  <c:v>49.8</c:v>
                </c:pt>
                <c:pt idx="4">
                  <c:v>51.7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22.6</c:v>
                </c:pt>
                <c:pt idx="1">
                  <c:v>21</c:v>
                </c:pt>
                <c:pt idx="2">
                  <c:v>29.5</c:v>
                </c:pt>
                <c:pt idx="3">
                  <c:v>17.600000000000001</c:v>
                </c:pt>
                <c:pt idx="4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21.7</c:v>
                </c:pt>
                <c:pt idx="1">
                  <c:v>21</c:v>
                </c:pt>
                <c:pt idx="2">
                  <c:v>17.899999999999999</c:v>
                </c:pt>
                <c:pt idx="3">
                  <c:v>12.1</c:v>
                </c:pt>
                <c:pt idx="4">
                  <c:v>13.3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0.5</c:v>
                </c:pt>
                <c:pt idx="1">
                  <c:v>1.9</c:v>
                </c:pt>
                <c:pt idx="2">
                  <c:v>1.4</c:v>
                </c:pt>
                <c:pt idx="3">
                  <c:v>6.9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049472"/>
        <c:axId val="125063552"/>
        <c:axId val="0"/>
      </c:bar3DChart>
      <c:catAx>
        <c:axId val="125049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25063552"/>
        <c:crosses val="autoZero"/>
        <c:auto val="1"/>
        <c:lblAlgn val="ctr"/>
        <c:lblOffset val="100"/>
        <c:noMultiLvlLbl val="0"/>
      </c:catAx>
      <c:valAx>
        <c:axId val="125063552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5049472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0869679717893111"/>
          <c:y val="0.22804263726619572"/>
          <c:w val="0.3332503507942480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21.4</c:v>
                </c:pt>
                <c:pt idx="1">
                  <c:v>22.9</c:v>
                </c:pt>
                <c:pt idx="2">
                  <c:v>9.3000000000000007</c:v>
                </c:pt>
                <c:pt idx="3">
                  <c:v>3.3</c:v>
                </c:pt>
                <c:pt idx="4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48.3</c:v>
                </c:pt>
                <c:pt idx="1">
                  <c:v>48.8</c:v>
                </c:pt>
                <c:pt idx="2">
                  <c:v>38.1</c:v>
                </c:pt>
                <c:pt idx="3">
                  <c:v>11</c:v>
                </c:pt>
                <c:pt idx="4">
                  <c:v>38.799999999999997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20.7</c:v>
                </c:pt>
                <c:pt idx="1">
                  <c:v>20.2</c:v>
                </c:pt>
                <c:pt idx="2">
                  <c:v>13.8</c:v>
                </c:pt>
                <c:pt idx="3">
                  <c:v>10.5</c:v>
                </c:pt>
                <c:pt idx="4">
                  <c:v>11.9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7.1</c:v>
                </c:pt>
                <c:pt idx="2">
                  <c:v>5</c:v>
                </c:pt>
                <c:pt idx="3">
                  <c:v>12.1</c:v>
                </c:pt>
                <c:pt idx="4">
                  <c:v>6.4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1.2</c:v>
                </c:pt>
                <c:pt idx="1">
                  <c:v>1</c:v>
                </c:pt>
                <c:pt idx="2">
                  <c:v>33.799999999999997</c:v>
                </c:pt>
                <c:pt idx="3">
                  <c:v>63.1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515264"/>
        <c:axId val="125516800"/>
        <c:axId val="0"/>
      </c:bar3DChart>
      <c:catAx>
        <c:axId val="12551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25516800"/>
        <c:crosses val="autoZero"/>
        <c:auto val="1"/>
        <c:lblAlgn val="ctr"/>
        <c:lblOffset val="100"/>
        <c:noMultiLvlLbl val="0"/>
      </c:catAx>
      <c:valAx>
        <c:axId val="125516800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5515264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2.889407892009288E-2"/>
          <c:y val="0.10274688093819304"/>
          <c:w val="0.6465839189960656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191383221240752"/>
          <c:y val="0.22675315352603179"/>
          <c:w val="0.49766486082570532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2.16</c:v>
                </c:pt>
                <c:pt idx="1">
                  <c:v>2.1</c:v>
                </c:pt>
                <c:pt idx="2">
                  <c:v>2.25</c:v>
                </c:pt>
                <c:pt idx="4">
                  <c:v>2.25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2.16</c:v>
                </c:pt>
                <c:pt idx="1">
                  <c:v>2.12</c:v>
                </c:pt>
                <c:pt idx="2">
                  <c:v>2.2200000000000002</c:v>
                </c:pt>
                <c:pt idx="3">
                  <c:v>2.85</c:v>
                </c:pt>
                <c:pt idx="4">
                  <c:v>2.17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567744"/>
        <c:axId val="125569280"/>
        <c:axId val="0"/>
      </c:bar3DChart>
      <c:catAx>
        <c:axId val="125567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25569280"/>
        <c:crossesAt val="2.5"/>
        <c:auto val="1"/>
        <c:lblAlgn val="ctr"/>
        <c:lblOffset val="10"/>
        <c:noMultiLvlLbl val="0"/>
      </c:catAx>
      <c:valAx>
        <c:axId val="125569280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25567744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0.11296544251215958"/>
          <c:w val="0.34719834408171335"/>
          <c:h val="7.0892555949771827E-2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92435765841769779"/>
          <c:h val="0.49905500339368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1- zcela spokojen/a</c:v>
                </c:pt>
                <c:pt idx="1">
                  <c:v>2- spíše spokojen/a</c:v>
                </c:pt>
                <c:pt idx="2">
                  <c:v>3- ani spokojen/a ani nespokojen/a</c:v>
                </c:pt>
                <c:pt idx="3">
                  <c:v>4- spíše nespokojen/a</c:v>
                </c:pt>
                <c:pt idx="4">
                  <c:v>5- zcela nespokojen/a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22.4</c:v>
                </c:pt>
                <c:pt idx="2">
                  <c:v>59.5</c:v>
                </c:pt>
                <c:pt idx="3">
                  <c:v>4.5</c:v>
                </c:pt>
                <c:pt idx="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481728"/>
        <c:axId val="125483264"/>
        <c:axId val="0"/>
      </c:bar3DChart>
      <c:catAx>
        <c:axId val="1254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900" b="1"/>
            </a:pPr>
            <a:endParaRPr lang="en-US"/>
          </a:p>
        </c:txPr>
        <c:crossAx val="125483264"/>
        <c:crosses val="autoZero"/>
        <c:auto val="1"/>
        <c:lblAlgn val="ctr"/>
        <c:lblOffset val="100"/>
        <c:noMultiLvlLbl val="0"/>
      </c:catAx>
      <c:valAx>
        <c:axId val="12548326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2548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3292903237325636"/>
          <c:y val="3.0580026110637671E-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60335776755023"/>
          <c:y val="0.35239528371604789"/>
          <c:w val="0.79241755002787084"/>
          <c:h val="0.5331593997282965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48352"/>
        <c:axId val="133358336"/>
        <c:axId val="0"/>
      </c:bar3DChart>
      <c:catAx>
        <c:axId val="1333483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33358336"/>
        <c:crossesAt val="3"/>
        <c:auto val="1"/>
        <c:lblAlgn val="ctr"/>
        <c:lblOffset val="10"/>
        <c:noMultiLvlLbl val="0"/>
      </c:catAx>
      <c:valAx>
        <c:axId val="133358336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3348352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947078675930392"/>
          <c:y val="0.25846440276085125"/>
          <c:w val="0.73416546588443066"/>
          <c:h val="0.7415355972391489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zcela spokojen/a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7.6</c:v>
                </c:pt>
                <c:pt idx="2">
                  <c:v>7.1</c:v>
                </c:pt>
                <c:pt idx="3">
                  <c:v>3.1</c:v>
                </c:pt>
                <c:pt idx="4">
                  <c:v>9.5</c:v>
                </c:pt>
                <c:pt idx="5">
                  <c:v>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spokojen/a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31.2</c:v>
                </c:pt>
                <c:pt idx="3">
                  <c:v>14.5</c:v>
                </c:pt>
                <c:pt idx="4">
                  <c:v>19.5</c:v>
                </c:pt>
                <c:pt idx="5">
                  <c:v>18.3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ani spokojen/a ani nespokojen/a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21.2</c:v>
                </c:pt>
                <c:pt idx="1">
                  <c:v>24.5</c:v>
                </c:pt>
                <c:pt idx="2">
                  <c:v>29</c:v>
                </c:pt>
                <c:pt idx="3">
                  <c:v>18.100000000000001</c:v>
                </c:pt>
                <c:pt idx="4">
                  <c:v>19.8</c:v>
                </c:pt>
                <c:pt idx="5">
                  <c:v>22.9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spíše nespokojen/a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28.8</c:v>
                </c:pt>
                <c:pt idx="1">
                  <c:v>24.3</c:v>
                </c:pt>
                <c:pt idx="2">
                  <c:v>20.7</c:v>
                </c:pt>
                <c:pt idx="3">
                  <c:v>23.6</c:v>
                </c:pt>
                <c:pt idx="4">
                  <c:v>21.9</c:v>
                </c:pt>
                <c:pt idx="5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5= zcela nespokojen/a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23.3</c:v>
                </c:pt>
                <c:pt idx="1">
                  <c:v>20.7</c:v>
                </c:pt>
                <c:pt idx="2">
                  <c:v>11.2</c:v>
                </c:pt>
                <c:pt idx="3">
                  <c:v>29.8</c:v>
                </c:pt>
                <c:pt idx="4">
                  <c:v>19.8</c:v>
                </c:pt>
                <c:pt idx="5">
                  <c:v>12.9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6= nevím, nedokáži posoudit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Sheet1!$G$2:$G$7</c:f>
              <c:numCache>
                <c:formatCode>General</c:formatCode>
                <c:ptCount val="6"/>
                <c:pt idx="0">
                  <c:v>3.3</c:v>
                </c:pt>
                <c:pt idx="1">
                  <c:v>8.6</c:v>
                </c:pt>
                <c:pt idx="2">
                  <c:v>0.7</c:v>
                </c:pt>
                <c:pt idx="3">
                  <c:v>11</c:v>
                </c:pt>
                <c:pt idx="4">
                  <c:v>9.5</c:v>
                </c:pt>
                <c:pt idx="5">
                  <c:v>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755520"/>
        <c:axId val="99757056"/>
        <c:axId val="0"/>
      </c:bar3DChart>
      <c:catAx>
        <c:axId val="99755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9757056"/>
        <c:crosses val="autoZero"/>
        <c:auto val="1"/>
        <c:lblAlgn val="ctr"/>
        <c:lblOffset val="100"/>
        <c:noMultiLvlLbl val="0"/>
      </c:catAx>
      <c:valAx>
        <c:axId val="99757056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975552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4.3071306328132976E-2"/>
          <c:y val="7.5111912205257314E-2"/>
          <c:w val="0.95149963181663832"/>
          <c:h val="8.5150751185456799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20050038856772109"/>
          <c:w val="0.63322641638688504"/>
          <c:h val="0.5954835043420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61.4</c:v>
                </c:pt>
                <c:pt idx="1">
                  <c:v>38.6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60.5</c:v>
                </c:pt>
                <c:pt idx="1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3195648"/>
        <c:axId val="133197184"/>
        <c:axId val="0"/>
      </c:bar3DChart>
      <c:catAx>
        <c:axId val="13319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3197184"/>
        <c:crosses val="autoZero"/>
        <c:auto val="1"/>
        <c:lblAlgn val="ctr"/>
        <c:lblOffset val="100"/>
        <c:noMultiLvlLbl val="0"/>
      </c:catAx>
      <c:valAx>
        <c:axId val="13319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195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16410610513645138"/>
          <c:w val="0.92435765841769779"/>
          <c:h val="0.47329832031401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79.400000000000006</c:v>
                </c:pt>
                <c:pt idx="1">
                  <c:v>17.3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76.7</c:v>
                </c:pt>
                <c:pt idx="1">
                  <c:v>21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232128"/>
        <c:axId val="133233664"/>
        <c:axId val="0"/>
      </c:bar3DChart>
      <c:catAx>
        <c:axId val="13323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900" b="1"/>
            </a:pPr>
            <a:endParaRPr lang="en-US"/>
          </a:p>
        </c:txPr>
        <c:crossAx val="133233664"/>
        <c:crosses val="autoZero"/>
        <c:auto val="1"/>
        <c:lblAlgn val="ctr"/>
        <c:lblOffset val="1000"/>
        <c:noMultiLvlLbl val="0"/>
      </c:catAx>
      <c:valAx>
        <c:axId val="13323366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323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11323949335284"/>
          <c:y val="0.21815068622971248"/>
          <c:w val="0.23035982802261851"/>
          <c:h val="0.13431614150121551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20050038856772109"/>
          <c:w val="0.63322641638688504"/>
          <c:h val="0.59548350434201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13.6</c:v>
                </c:pt>
                <c:pt idx="1">
                  <c:v>86.4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3251072"/>
        <c:axId val="133252608"/>
        <c:axId val="0"/>
      </c:bar3DChart>
      <c:catAx>
        <c:axId val="13325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3252608"/>
        <c:crosses val="autoZero"/>
        <c:auto val="1"/>
        <c:lblAlgn val="ctr"/>
        <c:lblOffset val="100"/>
        <c:noMultiLvlLbl val="0"/>
      </c:catAx>
      <c:valAx>
        <c:axId val="13325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251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6254396623393233"/>
          <c:w val="0.64956467803245854"/>
          <c:h val="0.63343991814286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68.7</c:v>
                </c:pt>
                <c:pt idx="1">
                  <c:v>31.3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70.7</c:v>
                </c:pt>
                <c:pt idx="1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3719936"/>
        <c:axId val="133721472"/>
        <c:axId val="0"/>
      </c:bar3DChart>
      <c:catAx>
        <c:axId val="13371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3721472"/>
        <c:crosses val="autoZero"/>
        <c:auto val="1"/>
        <c:lblAlgn val="ctr"/>
        <c:lblOffset val="100"/>
        <c:noMultiLvlLbl val="0"/>
      </c:catAx>
      <c:valAx>
        <c:axId val="13372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719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6254396623393233"/>
          <c:w val="0.64956467803245854"/>
          <c:h val="0.63343991814286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76.3</c:v>
                </c:pt>
                <c:pt idx="1">
                  <c:v>19.2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76.400000000000006</c:v>
                </c:pt>
                <c:pt idx="1">
                  <c:v>18.3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3785088"/>
        <c:axId val="133786624"/>
        <c:axId val="0"/>
      </c:bar3DChart>
      <c:catAx>
        <c:axId val="13378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33786624"/>
        <c:crosses val="autoZero"/>
        <c:auto val="1"/>
        <c:lblAlgn val="ctr"/>
        <c:lblOffset val="1000"/>
        <c:noMultiLvlLbl val="0"/>
      </c:catAx>
      <c:valAx>
        <c:axId val="13378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78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14273303396021"/>
          <c:y val="0.23293138332684574"/>
          <c:w val="0.1647949447934855"/>
          <c:h val="0.15186078227883609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8"/>
          <c:y val="0.1278375531970371"/>
          <c:w val="0.47512424202046882"/>
          <c:h val="0.852736033864718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29.6</c:v>
                </c:pt>
                <c:pt idx="1">
                  <c:v>18.2</c:v>
                </c:pt>
                <c:pt idx="2">
                  <c:v>44.5</c:v>
                </c:pt>
                <c:pt idx="3">
                  <c:v>25.8</c:v>
                </c:pt>
                <c:pt idx="4">
                  <c:v>15.2</c:v>
                </c:pt>
                <c:pt idx="5">
                  <c:v>5.9</c:v>
                </c:pt>
                <c:pt idx="6">
                  <c:v>6.2</c:v>
                </c:pt>
                <c:pt idx="7">
                  <c:v>32</c:v>
                </c:pt>
                <c:pt idx="8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45</c:v>
                </c:pt>
                <c:pt idx="1">
                  <c:v>22.9</c:v>
                </c:pt>
                <c:pt idx="2">
                  <c:v>32.4</c:v>
                </c:pt>
                <c:pt idx="3">
                  <c:v>25.5</c:v>
                </c:pt>
                <c:pt idx="4">
                  <c:v>12.6</c:v>
                </c:pt>
                <c:pt idx="5">
                  <c:v>3.6</c:v>
                </c:pt>
                <c:pt idx="6">
                  <c:v>6</c:v>
                </c:pt>
                <c:pt idx="7">
                  <c:v>33.299999999999997</c:v>
                </c:pt>
                <c:pt idx="8">
                  <c:v>3.6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884544"/>
        <c:axId val="135205248"/>
        <c:axId val="0"/>
      </c:bar3DChart>
      <c:catAx>
        <c:axId val="133884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35205248"/>
        <c:crosses val="autoZero"/>
        <c:auto val="1"/>
        <c:lblAlgn val="ctr"/>
        <c:lblOffset val="100"/>
        <c:noMultiLvlLbl val="0"/>
      </c:catAx>
      <c:valAx>
        <c:axId val="135205248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884544"/>
        <c:crosses val="autoZero"/>
        <c:crossBetween val="between"/>
        <c:majorUnit val="20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71304733363383477"/>
          <c:y val="0.16017850129299163"/>
          <c:w val="0.28695266636616551"/>
          <c:h val="0.14737872126167076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8"/>
          <c:y val="0.30788653205280458"/>
          <c:w val="0.44990119527445788"/>
          <c:h val="0.651090946812322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1">
                  <c:v>6.7</c:v>
                </c:pt>
                <c:pt idx="2">
                  <c:v>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5.7</c:v>
                </c:pt>
                <c:pt idx="1">
                  <c:v>11.2</c:v>
                </c:pt>
                <c:pt idx="2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280896"/>
        <c:axId val="135299072"/>
        <c:axId val="0"/>
      </c:bar3DChart>
      <c:catAx>
        <c:axId val="135280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35299072"/>
        <c:crosses val="autoZero"/>
        <c:auto val="1"/>
        <c:lblAlgn val="ctr"/>
        <c:lblOffset val="100"/>
        <c:noMultiLvlLbl val="0"/>
      </c:catAx>
      <c:valAx>
        <c:axId val="135299072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528089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68561568510806459"/>
          <c:y val="0.25181461762818391"/>
          <c:w val="0.3056373849672398"/>
          <c:h val="0.27333274977983757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5898392602842108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40.200000000000003</c:v>
                </c:pt>
                <c:pt idx="2">
                  <c:v>30</c:v>
                </c:pt>
                <c:pt idx="3">
                  <c:v>27.6</c:v>
                </c:pt>
                <c:pt idx="4">
                  <c:v>41.7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37.9</c:v>
                </c:pt>
                <c:pt idx="1">
                  <c:v>36.200000000000003</c:v>
                </c:pt>
                <c:pt idx="2">
                  <c:v>30</c:v>
                </c:pt>
                <c:pt idx="3">
                  <c:v>31.7</c:v>
                </c:pt>
                <c:pt idx="4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14.3</c:v>
                </c:pt>
                <c:pt idx="1">
                  <c:v>11.9</c:v>
                </c:pt>
                <c:pt idx="2">
                  <c:v>19.8</c:v>
                </c:pt>
                <c:pt idx="3">
                  <c:v>19</c:v>
                </c:pt>
                <c:pt idx="4">
                  <c:v>8.6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3.1</c:v>
                </c:pt>
                <c:pt idx="1">
                  <c:v>4.8</c:v>
                </c:pt>
                <c:pt idx="2">
                  <c:v>10.5</c:v>
                </c:pt>
                <c:pt idx="3">
                  <c:v>15.5</c:v>
                </c:pt>
                <c:pt idx="4">
                  <c:v>10.199999999999999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6.9</c:v>
                </c:pt>
                <c:pt idx="2">
                  <c:v>9.8000000000000007</c:v>
                </c:pt>
                <c:pt idx="3">
                  <c:v>6.2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378048"/>
        <c:axId val="135379584"/>
        <c:axId val="0"/>
      </c:bar3DChart>
      <c:catAx>
        <c:axId val="135378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35379584"/>
        <c:crosses val="autoZero"/>
        <c:auto val="1"/>
        <c:lblAlgn val="ctr"/>
        <c:lblOffset val="100"/>
        <c:noMultiLvlLbl val="0"/>
      </c:catAx>
      <c:valAx>
        <c:axId val="135379584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5378048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1.15903704180938E-2"/>
          <c:y val="5.6478573087838727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5920635080950601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1.84</c:v>
                </c:pt>
                <c:pt idx="1">
                  <c:v>1.8</c:v>
                </c:pt>
                <c:pt idx="2">
                  <c:v>2.12</c:v>
                </c:pt>
                <c:pt idx="3">
                  <c:v>2.2400000000000002</c:v>
                </c:pt>
                <c:pt idx="4">
                  <c:v>1.87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404544"/>
        <c:axId val="135459584"/>
        <c:axId val="0"/>
      </c:bar3DChart>
      <c:catAx>
        <c:axId val="1354045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35459584"/>
        <c:crossesAt val="2.5"/>
        <c:auto val="1"/>
        <c:lblAlgn val="ctr"/>
        <c:lblOffset val="10"/>
        <c:noMultiLvlLbl val="0"/>
      </c:catAx>
      <c:valAx>
        <c:axId val="135459584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5404544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7849458739431E-2"/>
          <c:y val="0.12911207345347073"/>
          <c:w val="0.25430907896071131"/>
          <c:h val="7.9583889774524089E-2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36"/>
          <c:y val="0.22804263726619572"/>
          <c:w val="0.51123135252909613"/>
          <c:h val="0.730934607660575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7.1</c:v>
                </c:pt>
                <c:pt idx="1">
                  <c:v>6.7</c:v>
                </c:pt>
                <c:pt idx="2">
                  <c:v>9.3000000000000007</c:v>
                </c:pt>
                <c:pt idx="3">
                  <c:v>12.4</c:v>
                </c:pt>
                <c:pt idx="4">
                  <c:v>10</c:v>
                </c:pt>
                <c:pt idx="5">
                  <c:v>9</c:v>
                </c:pt>
                <c:pt idx="6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13.6</c:v>
                </c:pt>
                <c:pt idx="1">
                  <c:v>11.7</c:v>
                </c:pt>
                <c:pt idx="2">
                  <c:v>17.399999999999999</c:v>
                </c:pt>
                <c:pt idx="3">
                  <c:v>21</c:v>
                </c:pt>
                <c:pt idx="4">
                  <c:v>19.5</c:v>
                </c:pt>
                <c:pt idx="5">
                  <c:v>9.5</c:v>
                </c:pt>
                <c:pt idx="6">
                  <c:v>18.100000000000001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19.8</c:v>
                </c:pt>
                <c:pt idx="1">
                  <c:v>19.5</c:v>
                </c:pt>
                <c:pt idx="2">
                  <c:v>17.899999999999999</c:v>
                </c:pt>
                <c:pt idx="3">
                  <c:v>17.899999999999999</c:v>
                </c:pt>
                <c:pt idx="4">
                  <c:v>20.7</c:v>
                </c:pt>
                <c:pt idx="5">
                  <c:v>19.8</c:v>
                </c:pt>
                <c:pt idx="6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56.9</c:v>
                </c:pt>
                <c:pt idx="1">
                  <c:v>59.8</c:v>
                </c:pt>
                <c:pt idx="2">
                  <c:v>53.8</c:v>
                </c:pt>
                <c:pt idx="3">
                  <c:v>46.7</c:v>
                </c:pt>
                <c:pt idx="4">
                  <c:v>47.4</c:v>
                </c:pt>
                <c:pt idx="5">
                  <c:v>58.3</c:v>
                </c:pt>
                <c:pt idx="6">
                  <c:v>43.6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2.6</c:v>
                </c:pt>
                <c:pt idx="1">
                  <c:v>2.4</c:v>
                </c:pt>
                <c:pt idx="2">
                  <c:v>1.7</c:v>
                </c:pt>
                <c:pt idx="3">
                  <c:v>2.1</c:v>
                </c:pt>
                <c:pt idx="4">
                  <c:v>2.4</c:v>
                </c:pt>
                <c:pt idx="5">
                  <c:v>3.3</c:v>
                </c:pt>
                <c:pt idx="6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99552"/>
        <c:axId val="101409536"/>
        <c:axId val="0"/>
      </c:bar3DChart>
      <c:catAx>
        <c:axId val="101399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01409536"/>
        <c:crosses val="autoZero"/>
        <c:auto val="1"/>
        <c:lblAlgn val="ctr"/>
        <c:lblOffset val="100"/>
        <c:noMultiLvlLbl val="0"/>
      </c:catAx>
      <c:valAx>
        <c:axId val="101409536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1399552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8"/>
          <c:h val="5.455878929175409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 noProof="0"/>
            </a:pPr>
            <a:r>
              <a:rPr lang="en-US"/>
              <a:t>Vážený průměr</a:t>
            </a:r>
          </a:p>
        </c:rich>
      </c:tx>
      <c:layout>
        <c:manualLayout>
          <c:xMode val="edge"/>
          <c:yMode val="edge"/>
          <c:x val="0.56845184094224155"/>
          <c:y val="0.13776461510317234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1353540571127184"/>
          <c:y val="0.20224048214322018"/>
          <c:w val="0.5130355917861168"/>
          <c:h val="0.78570144208292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Bezdomovectví</c:v>
                </c:pt>
                <c:pt idx="1">
                  <c:v>Hazard</c:v>
                </c:pt>
                <c:pt idx="2">
                  <c:v>Bezpečnost na ulicích</c:v>
                </c:pt>
                <c:pt idx="3">
                  <c:v>Drogová scéna  </c:v>
                </c:pt>
                <c:pt idx="4">
                  <c:v>Doprava a parkování</c:v>
                </c:pt>
                <c:pt idx="5">
                  <c:v>Bytová politika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3.32</c:v>
                </c:pt>
                <c:pt idx="1">
                  <c:v>3.54</c:v>
                </c:pt>
                <c:pt idx="2">
                  <c:v>2.98</c:v>
                </c:pt>
                <c:pt idx="3">
                  <c:v>3.39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Bezdomovectví</c:v>
                </c:pt>
                <c:pt idx="1">
                  <c:v>Hazard</c:v>
                </c:pt>
                <c:pt idx="2">
                  <c:v>Bezpečnost na ulicích</c:v>
                </c:pt>
                <c:pt idx="3">
                  <c:v>Drogová scéna  </c:v>
                </c:pt>
                <c:pt idx="4">
                  <c:v>Doprava a parkování</c:v>
                </c:pt>
                <c:pt idx="5">
                  <c:v>Bytová politika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3.4</c:v>
                </c:pt>
                <c:pt idx="2">
                  <c:v>2.98</c:v>
                </c:pt>
                <c:pt idx="3">
                  <c:v>3.7</c:v>
                </c:pt>
                <c:pt idx="4">
                  <c:v>3.25</c:v>
                </c:pt>
                <c:pt idx="5">
                  <c:v>3.11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777920"/>
        <c:axId val="99808384"/>
        <c:axId val="0"/>
      </c:bar3DChart>
      <c:catAx>
        <c:axId val="99777920"/>
        <c:scaling>
          <c:orientation val="maxMin"/>
        </c:scaling>
        <c:delete val="1"/>
        <c:axPos val="l"/>
        <c:numFmt formatCode="@" sourceLinked="1"/>
        <c:majorTickMark val="out"/>
        <c:minorTickMark val="none"/>
        <c:tickLblPos val="none"/>
        <c:crossAx val="99808384"/>
        <c:crossesAt val="3"/>
        <c:auto val="1"/>
        <c:lblAlgn val="ctr"/>
        <c:lblOffset val="10"/>
        <c:noMultiLvlLbl val="0"/>
      </c:catAx>
      <c:valAx>
        <c:axId val="99808384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99777920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0.11071861941727788"/>
          <c:y val="7.4623648096115922E-2"/>
          <c:w val="0.21043484846751156"/>
          <c:h val="0.10178661613200303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38150230401404"/>
          <c:y val="0.22675315352603179"/>
          <c:w val="0.57419728259366531"/>
          <c:h val="0.729952353544139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3.12</c:v>
                </c:pt>
                <c:pt idx="1">
                  <c:v>3.17</c:v>
                </c:pt>
                <c:pt idx="2">
                  <c:v>3</c:v>
                </c:pt>
                <c:pt idx="3">
                  <c:v>2.89</c:v>
                </c:pt>
                <c:pt idx="4">
                  <c:v>3.09</c:v>
                </c:pt>
                <c:pt idx="5">
                  <c:v>3.2</c:v>
                </c:pt>
                <c:pt idx="6">
                  <c:v>2.79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3.3</c:v>
                </c:pt>
                <c:pt idx="1">
                  <c:v>3.36</c:v>
                </c:pt>
                <c:pt idx="2">
                  <c:v>3.18</c:v>
                </c:pt>
                <c:pt idx="3">
                  <c:v>3.01</c:v>
                </c:pt>
                <c:pt idx="4">
                  <c:v>3.08</c:v>
                </c:pt>
                <c:pt idx="5">
                  <c:v>3.32</c:v>
                </c:pt>
                <c:pt idx="6">
                  <c:v>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509760"/>
        <c:axId val="101515648"/>
        <c:axId val="0"/>
      </c:bar3DChart>
      <c:catAx>
        <c:axId val="1015097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01515648"/>
        <c:crossesAt val="2.5"/>
        <c:auto val="1"/>
        <c:lblAlgn val="ctr"/>
        <c:lblOffset val="10"/>
        <c:noMultiLvlLbl val="0"/>
      </c:catAx>
      <c:valAx>
        <c:axId val="101515648"/>
        <c:scaling>
          <c:orientation val="minMax"/>
          <c:max val="4"/>
          <c:min val="1"/>
        </c:scaling>
        <c:delete val="0"/>
        <c:axPos val="t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1509760"/>
        <c:crosses val="autoZero"/>
        <c:crossBetween val="between"/>
        <c:majorUnit val="1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2.5087849458739431E-2"/>
          <c:y val="0.12911207345347073"/>
          <c:w val="0.25430907896071131"/>
          <c:h val="7.9583889774524089E-2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/>
              <a:t>%</a:t>
            </a:r>
          </a:p>
        </c:rich>
      </c:tx>
      <c:layout>
        <c:manualLayout>
          <c:xMode val="edge"/>
          <c:yMode val="edge"/>
          <c:x val="7.3326164083595879E-2"/>
          <c:y val="0.15665332176152749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70">
          <a:noFill/>
        </a:ln>
      </c:spPr>
    </c:sideWall>
    <c:backWall>
      <c:thickness val="0"/>
      <c:spPr>
        <a:noFill/>
        <a:ln w="25370">
          <a:noFill/>
        </a:ln>
      </c:spPr>
    </c:backWall>
    <c:plotArea>
      <c:layout>
        <c:manualLayout>
          <c:layoutTarget val="inner"/>
          <c:xMode val="edge"/>
          <c:yMode val="edge"/>
          <c:x val="0.10602392641034129"/>
          <c:y val="0.27879950149610416"/>
          <c:w val="0.85563211538429873"/>
          <c:h val="0.5230422311527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Žena</c:v>
                </c:pt>
                <c:pt idx="1">
                  <c:v>Muž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5078272"/>
        <c:axId val="135079808"/>
        <c:axId val="0"/>
      </c:bar3DChart>
      <c:catAx>
        <c:axId val="13507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5079808"/>
        <c:crosses val="autoZero"/>
        <c:auto val="1"/>
        <c:lblAlgn val="ctr"/>
        <c:lblOffset val="100"/>
        <c:noMultiLvlLbl val="0"/>
      </c:catAx>
      <c:valAx>
        <c:axId val="135079808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50782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4008E-2"/>
          <c:y val="7.3529411764705885E-2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18 - 29 let</c:v>
                </c:pt>
                <c:pt idx="1">
                  <c:v>30 - 39 let</c:v>
                </c:pt>
                <c:pt idx="2">
                  <c:v>40 - 49 let</c:v>
                </c:pt>
                <c:pt idx="3">
                  <c:v>50 - 59 let</c:v>
                </c:pt>
                <c:pt idx="4">
                  <c:v>60 - 69 let</c:v>
                </c:pt>
                <c:pt idx="5">
                  <c:v>70 let a více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21.2</c:v>
                </c:pt>
                <c:pt idx="1">
                  <c:v>21.9</c:v>
                </c:pt>
                <c:pt idx="2">
                  <c:v>18.600000000000001</c:v>
                </c:pt>
                <c:pt idx="3">
                  <c:v>14.8</c:v>
                </c:pt>
                <c:pt idx="4">
                  <c:v>13.1</c:v>
                </c:pt>
                <c:pt idx="5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125248"/>
        <c:axId val="135131136"/>
        <c:axId val="0"/>
      </c:bar3DChart>
      <c:catAx>
        <c:axId val="1351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lang="cs-CZ" sz="1000" b="1"/>
            </a:pPr>
            <a:endParaRPr lang="en-US"/>
          </a:p>
        </c:txPr>
        <c:crossAx val="135131136"/>
        <c:crosses val="autoZero"/>
        <c:auto val="1"/>
        <c:lblAlgn val="ctr"/>
        <c:lblOffset val="100"/>
        <c:noMultiLvlLbl val="0"/>
      </c:catAx>
      <c:valAx>
        <c:axId val="13513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51252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3.622829786589371E-2"/>
          <c:y val="0.19199337003943698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533E-2"/>
          <c:y val="0.3542323153422624"/>
          <c:w val="0.90762064235107265"/>
          <c:h val="0.477889843586275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základní</c:v>
                </c:pt>
                <c:pt idx="1">
                  <c:v>SŠ bez maturity, vyučen</c:v>
                </c:pt>
                <c:pt idx="2">
                  <c:v>SŠ s maturitou</c:v>
                </c:pt>
                <c:pt idx="3">
                  <c:v>VOŠ</c:v>
                </c:pt>
                <c:pt idx="4">
                  <c:v>VŠ</c:v>
                </c:pt>
                <c:pt idx="5">
                  <c:v>Doktorské, CSc., Dr.Sc.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6.7</c:v>
                </c:pt>
                <c:pt idx="1">
                  <c:v>23.3</c:v>
                </c:pt>
                <c:pt idx="2">
                  <c:v>41.2</c:v>
                </c:pt>
                <c:pt idx="3">
                  <c:v>3.8</c:v>
                </c:pt>
                <c:pt idx="4">
                  <c:v>21.2</c:v>
                </c:pt>
                <c:pt idx="5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192960"/>
        <c:axId val="135194496"/>
        <c:axId val="0"/>
      </c:bar3DChart>
      <c:catAx>
        <c:axId val="13519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lang="cs-CZ" sz="900" b="1"/>
            </a:pPr>
            <a:endParaRPr lang="en-US"/>
          </a:p>
        </c:txPr>
        <c:crossAx val="135194496"/>
        <c:crosses val="autoZero"/>
        <c:auto val="1"/>
        <c:lblAlgn val="ctr"/>
        <c:lblOffset val="100"/>
        <c:noMultiLvlLbl val="0"/>
      </c:catAx>
      <c:valAx>
        <c:axId val="1351944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51929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5.3193199406537724E-2"/>
          <c:y val="0.21513192731679828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533E-2"/>
          <c:y val="0.32377162330914189"/>
          <c:w val="0.90762064235107265"/>
          <c:h val="0.372855366998066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do 10 000 Kč</c:v>
                </c:pt>
                <c:pt idx="1">
                  <c:v>10 001 – 15 000 Kč</c:v>
                </c:pt>
                <c:pt idx="2">
                  <c:v>15 001 – 20 000 Kč</c:v>
                </c:pt>
                <c:pt idx="3">
                  <c:v>20 001 – 30 000 Kč</c:v>
                </c:pt>
                <c:pt idx="4">
                  <c:v>30 001 – 40 000 Kč</c:v>
                </c:pt>
                <c:pt idx="5">
                  <c:v>40 001 – 50 000 Kč</c:v>
                </c:pt>
                <c:pt idx="6">
                  <c:v>50 001 Kč a více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7.8</c:v>
                </c:pt>
                <c:pt idx="1">
                  <c:v>14.2</c:v>
                </c:pt>
                <c:pt idx="2">
                  <c:v>14.7</c:v>
                </c:pt>
                <c:pt idx="3">
                  <c:v>26.1</c:v>
                </c:pt>
                <c:pt idx="4">
                  <c:v>18.5</c:v>
                </c:pt>
                <c:pt idx="5">
                  <c:v>9.1</c:v>
                </c:pt>
                <c:pt idx="6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821568"/>
        <c:axId val="135823360"/>
        <c:axId val="0"/>
      </c:bar3DChart>
      <c:catAx>
        <c:axId val="13582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 anchor="t" anchorCtr="0"/>
          <a:lstStyle/>
          <a:p>
            <a:pPr>
              <a:defRPr lang="cs-CZ" sz="900" b="1"/>
            </a:pPr>
            <a:endParaRPr lang="en-US"/>
          </a:p>
        </c:txPr>
        <c:crossAx val="135823360"/>
        <c:crosses val="autoZero"/>
        <c:auto val="1"/>
        <c:lblAlgn val="ctr"/>
        <c:lblOffset val="100"/>
        <c:noMultiLvlLbl val="0"/>
      </c:catAx>
      <c:valAx>
        <c:axId val="1358233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358215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0.75262216745363675"/>
          <c:y val="0.10933540817709136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46352142443481004"/>
          <c:y val="0.18138218074036039"/>
          <c:w val="0.26621510151846955"/>
          <c:h val="0.7663987911257641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Vyšší/ nižší management (ředitelé atd.)</c:v>
                </c:pt>
                <c:pt idx="1">
                  <c:v>Specialista (lékař, právník, …)</c:v>
                </c:pt>
                <c:pt idx="2">
                  <c:v>Úředník/ technik/ pracující ve službách</c:v>
                </c:pt>
                <c:pt idx="3">
                  <c:v>Kvalifikovaný/ nekvalifikovaný dělník</c:v>
                </c:pt>
                <c:pt idx="4">
                  <c:v>Soukromý podnikatel/ živnostník/ OSVČ (max. 5 zaměstnanců)</c:v>
                </c:pt>
                <c:pt idx="5">
                  <c:v>Soukromý podnikatel (nad 5 zaměstnanců)</c:v>
                </c:pt>
                <c:pt idx="6">
                  <c:v>Žena v domácnosti/ na mateřské dovolené</c:v>
                </c:pt>
                <c:pt idx="7">
                  <c:v>Nezaměstnaný/ čekající na práci </c:v>
                </c:pt>
                <c:pt idx="8">
                  <c:v>Důchodce (vč. pracujících)</c:v>
                </c:pt>
                <c:pt idx="9">
                  <c:v>Studující</c:v>
                </c:pt>
                <c:pt idx="10">
                  <c:v>Ostatní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3.1</c:v>
                </c:pt>
                <c:pt idx="1">
                  <c:v>6.7</c:v>
                </c:pt>
                <c:pt idx="2">
                  <c:v>9.1</c:v>
                </c:pt>
                <c:pt idx="3">
                  <c:v>6.2</c:v>
                </c:pt>
                <c:pt idx="4">
                  <c:v>9.8000000000000007</c:v>
                </c:pt>
                <c:pt idx="5">
                  <c:v>1</c:v>
                </c:pt>
                <c:pt idx="6">
                  <c:v>10</c:v>
                </c:pt>
                <c:pt idx="7">
                  <c:v>2.9</c:v>
                </c:pt>
                <c:pt idx="8">
                  <c:v>25.8</c:v>
                </c:pt>
                <c:pt idx="9">
                  <c:v>10.5</c:v>
                </c:pt>
                <c:pt idx="1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899328"/>
        <c:axId val="148900864"/>
        <c:axId val="0"/>
      </c:bar3DChart>
      <c:catAx>
        <c:axId val="148899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lang="cs-CZ" sz="800" b="1"/>
            </a:pPr>
            <a:endParaRPr lang="en-US"/>
          </a:p>
        </c:txPr>
        <c:crossAx val="148900864"/>
        <c:crosses val="autoZero"/>
        <c:auto val="0"/>
        <c:lblAlgn val="ctr"/>
        <c:lblOffset val="100"/>
        <c:noMultiLvlLbl val="0"/>
      </c:catAx>
      <c:valAx>
        <c:axId val="148900864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88993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1.8058598721109164E-2"/>
          <c:y val="0.16273421317114381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6.5234090854393273E-2"/>
          <c:y val="0.27547581861563181"/>
          <c:w val="0.88446710999060318"/>
          <c:h val="0.53436188166385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žádné dítě</c:v>
                </c:pt>
                <c:pt idx="1">
                  <c:v>1 dítě</c:v>
                </c:pt>
                <c:pt idx="2">
                  <c:v>2 děti</c:v>
                </c:pt>
                <c:pt idx="3">
                  <c:v>3 děti</c:v>
                </c:pt>
                <c:pt idx="4">
                  <c:v>4 děti</c:v>
                </c:pt>
                <c:pt idx="5">
                  <c:v>5 a více  dětí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70.7</c:v>
                </c:pt>
                <c:pt idx="1">
                  <c:v>19</c:v>
                </c:pt>
                <c:pt idx="2">
                  <c:v>8.4</c:v>
                </c:pt>
                <c:pt idx="3">
                  <c:v>1.9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942208"/>
        <c:axId val="148944000"/>
        <c:axId val="0"/>
      </c:bar3DChart>
      <c:catAx>
        <c:axId val="14894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anchor="t" anchorCtr="0"/>
          <a:lstStyle/>
          <a:p>
            <a:pPr>
              <a:defRPr lang="cs-CZ" sz="1000" b="1"/>
            </a:pPr>
            <a:endParaRPr lang="en-US"/>
          </a:p>
        </c:txPr>
        <c:crossAx val="148944000"/>
        <c:crosses val="autoZero"/>
        <c:auto val="1"/>
        <c:lblAlgn val="ctr"/>
        <c:lblOffset val="100"/>
        <c:noMultiLvlLbl val="0"/>
      </c:catAx>
      <c:valAx>
        <c:axId val="1489440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894220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6.0748843221660263E-2"/>
          <c:y val="0.15805781774069738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79">
          <a:noFill/>
        </a:ln>
      </c:spPr>
    </c:sideWall>
    <c:backWall>
      <c:thickness val="0"/>
      <c:spPr>
        <a:noFill/>
        <a:ln w="25379">
          <a:noFill/>
        </a:ln>
      </c:spPr>
    </c:backWall>
    <c:plotArea>
      <c:layout>
        <c:manualLayout>
          <c:layoutTarget val="inner"/>
          <c:xMode val="edge"/>
          <c:yMode val="edge"/>
          <c:x val="8.8767835838703263E-2"/>
          <c:y val="0.27211062687651755"/>
          <c:w val="0.86951670655335567"/>
          <c:h val="0.513062808764667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      člen</c:v>
                </c:pt>
                <c:pt idx="1">
                  <c:v>2 členové</c:v>
                </c:pt>
                <c:pt idx="2">
                  <c:v>3 členové</c:v>
                </c:pt>
                <c:pt idx="3">
                  <c:v>4 členové</c:v>
                </c:pt>
                <c:pt idx="4">
                  <c:v>5    členů</c:v>
                </c:pt>
                <c:pt idx="5">
                  <c:v>6    členů</c:v>
                </c:pt>
                <c:pt idx="6">
                  <c:v>7 a více  členů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19.600000000000001</c:v>
                </c:pt>
                <c:pt idx="1">
                  <c:v>34.700000000000003</c:v>
                </c:pt>
                <c:pt idx="2">
                  <c:v>20.8</c:v>
                </c:pt>
                <c:pt idx="3">
                  <c:v>18.2</c:v>
                </c:pt>
                <c:pt idx="4">
                  <c:v>6.5</c:v>
                </c:pt>
                <c:pt idx="5">
                  <c:v>0.2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005824"/>
        <c:axId val="149007360"/>
        <c:axId val="0"/>
      </c:bar3DChart>
      <c:catAx>
        <c:axId val="1490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1000" b="1"/>
            </a:pPr>
            <a:endParaRPr lang="en-US"/>
          </a:p>
        </c:txPr>
        <c:crossAx val="149007360"/>
        <c:crosses val="autoZero"/>
        <c:auto val="1"/>
        <c:lblAlgn val="ctr"/>
        <c:lblOffset val="100"/>
        <c:noMultiLvlLbl val="0"/>
      </c:catAx>
      <c:valAx>
        <c:axId val="1490073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4900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1582476724542043"/>
          <c:w val="0.92435765841769779"/>
          <c:h val="0.5621912457900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trvalý pobyt</c:v>
                </c:pt>
                <c:pt idx="1">
                  <c:v>přechodný pobyt</c:v>
                </c:pt>
                <c:pt idx="2">
                  <c:v>bez úřední formy pobytu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74.5</c:v>
                </c:pt>
                <c:pt idx="1">
                  <c:v>12.9</c:v>
                </c:pt>
                <c:pt idx="2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113664"/>
        <c:axId val="150119552"/>
        <c:axId val="0"/>
      </c:bar3DChart>
      <c:catAx>
        <c:axId val="1501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000" b="1"/>
            </a:pPr>
            <a:endParaRPr lang="en-US"/>
          </a:p>
        </c:txPr>
        <c:crossAx val="150119552"/>
        <c:crosses val="autoZero"/>
        <c:auto val="1"/>
        <c:lblAlgn val="ctr"/>
        <c:lblOffset val="100"/>
        <c:noMultiLvlLbl val="0"/>
      </c:catAx>
      <c:valAx>
        <c:axId val="15011955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5011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0.6892948083332977"/>
          <c:y val="0.10005029625254815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39663940202236797"/>
          <c:y val="0.19938082264855483"/>
          <c:w val="0.28178982590688817"/>
          <c:h val="0.7394189258701822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Barrandov + Hlubočepy</c:v>
                </c:pt>
                <c:pt idx="1">
                  <c:v>Košíře</c:v>
                </c:pt>
                <c:pt idx="2">
                  <c:v>Radlice</c:v>
                </c:pt>
                <c:pt idx="3">
                  <c:v>Břevnov - část Prahy 5</c:v>
                </c:pt>
                <c:pt idx="4">
                  <c:v>Malá Strana - část Prahy 5</c:v>
                </c:pt>
                <c:pt idx="5">
                  <c:v>Smíchov</c:v>
                </c:pt>
                <c:pt idx="6">
                  <c:v>Jinonice</c:v>
                </c:pt>
                <c:pt idx="7">
                  <c:v>Motol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29.3</c:v>
                </c:pt>
                <c:pt idx="1">
                  <c:v>16.399999999999999</c:v>
                </c:pt>
                <c:pt idx="2">
                  <c:v>2.1</c:v>
                </c:pt>
                <c:pt idx="3">
                  <c:v>0</c:v>
                </c:pt>
                <c:pt idx="4">
                  <c:v>0.2</c:v>
                </c:pt>
                <c:pt idx="5">
                  <c:v>41.2</c:v>
                </c:pt>
                <c:pt idx="6">
                  <c:v>5</c:v>
                </c:pt>
                <c:pt idx="7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186240"/>
        <c:axId val="150188032"/>
        <c:axId val="0"/>
      </c:bar3DChart>
      <c:catAx>
        <c:axId val="150186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lang="cs-CZ" sz="1000" b="1"/>
            </a:pPr>
            <a:endParaRPr lang="en-US"/>
          </a:p>
        </c:txPr>
        <c:crossAx val="150188032"/>
        <c:crosses val="autoZero"/>
        <c:auto val="1"/>
        <c:lblAlgn val="ctr"/>
        <c:lblOffset val="100"/>
        <c:noMultiLvlLbl val="0"/>
      </c:catAx>
      <c:valAx>
        <c:axId val="150188032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501862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5.9635321863609855E-2"/>
          <c:y val="0.15431300720399135"/>
          <c:w val="0.74083888029136957"/>
          <c:h val="0.510504558924996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1-ANO čtu ho vždy</c:v>
                </c:pt>
                <c:pt idx="1">
                  <c:v>2- ANO, čtu ho příležitostně</c:v>
                </c:pt>
                <c:pt idx="2">
                  <c:v>3- NE, nečtu ho, ale většinou jenom rychle projdu</c:v>
                </c:pt>
                <c:pt idx="3">
                  <c:v>4- NE, nečtu ho vůbec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40.1</c:v>
                </c:pt>
                <c:pt idx="2">
                  <c:v>13.7</c:v>
                </c:pt>
                <c:pt idx="3">
                  <c:v>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1-ANO čtu ho vždy</c:v>
                </c:pt>
                <c:pt idx="1">
                  <c:v>2- ANO, čtu ho příležitostně</c:v>
                </c:pt>
                <c:pt idx="2">
                  <c:v>3- NE, nečtu ho, ale většinou jenom rychle projdu</c:v>
                </c:pt>
                <c:pt idx="3">
                  <c:v>4- NE, nečtu ho vůbec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46.7</c:v>
                </c:pt>
                <c:pt idx="1">
                  <c:v>34.700000000000003</c:v>
                </c:pt>
                <c:pt idx="2">
                  <c:v>9.6</c:v>
                </c:pt>
                <c:pt idx="3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199424"/>
        <c:axId val="100213504"/>
        <c:axId val="0"/>
      </c:bar3DChart>
      <c:catAx>
        <c:axId val="10019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lang="cs-CZ" sz="900" b="1"/>
            </a:pPr>
            <a:endParaRPr lang="en-US"/>
          </a:p>
        </c:txPr>
        <c:crossAx val="100213504"/>
        <c:crosses val="autoZero"/>
        <c:auto val="1"/>
        <c:lblAlgn val="ctr"/>
        <c:lblOffset val="100"/>
        <c:noMultiLvlLbl val="0"/>
      </c:catAx>
      <c:valAx>
        <c:axId val="10021350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0019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63593567538315"/>
          <c:y val="0.20010258804192416"/>
          <c:w val="0.19947013045285741"/>
          <c:h val="0.24673449031400238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7">
          <a:noFill/>
        </a:ln>
      </c:spPr>
    </c:sideWall>
    <c:backWall>
      <c:thickness val="0"/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15457697233400672"/>
          <c:w val="0.92435765841769779"/>
          <c:h val="0.466509840905802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česká</c:v>
                </c:pt>
                <c:pt idx="1">
                  <c:v>ukrajinská</c:v>
                </c:pt>
                <c:pt idx="2">
                  <c:v>slovenská</c:v>
                </c:pt>
                <c:pt idx="3">
                  <c:v>rómská</c:v>
                </c:pt>
                <c:pt idx="4">
                  <c:v>ruská</c:v>
                </c:pt>
                <c:pt idx="5">
                  <c:v>polská</c:v>
                </c:pt>
                <c:pt idx="6">
                  <c:v>vietnamská</c:v>
                </c:pt>
                <c:pt idx="7">
                  <c:v>srbská</c:v>
                </c:pt>
                <c:pt idx="8">
                  <c:v>švýcarská</c:v>
                </c:pt>
                <c:pt idx="9">
                  <c:v>bulharská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92.1</c:v>
                </c:pt>
                <c:pt idx="1">
                  <c:v>2.1</c:v>
                </c:pt>
                <c:pt idx="2">
                  <c:v>1.6666666666666667</c:v>
                </c:pt>
                <c:pt idx="3">
                  <c:v>1.4</c:v>
                </c:pt>
                <c:pt idx="4">
                  <c:v>1</c:v>
                </c:pt>
                <c:pt idx="5">
                  <c:v>0.7142857142857143</c:v>
                </c:pt>
                <c:pt idx="6">
                  <c:v>0.2</c:v>
                </c:pt>
                <c:pt idx="7">
                  <c:v>0.23809523809523811</c:v>
                </c:pt>
                <c:pt idx="8">
                  <c:v>0.23809523809523811</c:v>
                </c:pt>
                <c:pt idx="9">
                  <c:v>0.23809523809523811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233472"/>
        <c:axId val="150235008"/>
        <c:axId val="0"/>
      </c:bar3DChart>
      <c:catAx>
        <c:axId val="15023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lang="cs-CZ" sz="1000" b="1"/>
            </a:pPr>
            <a:endParaRPr lang="en-US"/>
          </a:p>
        </c:txPr>
        <c:crossAx val="150235008"/>
        <c:crosses val="autoZero"/>
        <c:auto val="1"/>
        <c:lblAlgn val="ctr"/>
        <c:lblOffset val="100"/>
        <c:noMultiLvlLbl val="0"/>
      </c:catAx>
      <c:valAx>
        <c:axId val="1502350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5023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47680737493813818"/>
          <c:y val="0.14705429939137826"/>
          <c:w val="0.20162204199533384"/>
          <c:h val="0.79174532237452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Praha 1</c:v>
                </c:pt>
                <c:pt idx="1">
                  <c:v>Praha 2</c:v>
                </c:pt>
                <c:pt idx="2">
                  <c:v>Praha 4</c:v>
                </c:pt>
                <c:pt idx="3">
                  <c:v>Praha 9</c:v>
                </c:pt>
                <c:pt idx="4">
                  <c:v>Praha 10</c:v>
                </c:pt>
                <c:pt idx="5">
                  <c:v>Praha 6</c:v>
                </c:pt>
                <c:pt idx="6">
                  <c:v>Neuvedeno</c:v>
                </c:pt>
                <c:pt idx="7">
                  <c:v>Praha 3</c:v>
                </c:pt>
                <c:pt idx="8">
                  <c:v>Praha 8</c:v>
                </c:pt>
                <c:pt idx="9">
                  <c:v>Celá ČR</c:v>
                </c:pt>
                <c:pt idx="10">
                  <c:v>Praha 13</c:v>
                </c:pt>
                <c:pt idx="11">
                  <c:v>Celá Praha</c:v>
                </c:pt>
                <c:pt idx="12">
                  <c:v>Praha 7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19.565217391304348</c:v>
                </c:pt>
                <c:pt idx="1">
                  <c:v>13.043478260869565</c:v>
                </c:pt>
                <c:pt idx="2">
                  <c:v>11.594202898550725</c:v>
                </c:pt>
                <c:pt idx="3">
                  <c:v>6.5217391304347823</c:v>
                </c:pt>
                <c:pt idx="4">
                  <c:v>6.5217391304347823</c:v>
                </c:pt>
                <c:pt idx="5">
                  <c:v>6.5217391304347823</c:v>
                </c:pt>
                <c:pt idx="6">
                  <c:v>5.7971014492753623</c:v>
                </c:pt>
                <c:pt idx="7">
                  <c:v>5.7971014492753623</c:v>
                </c:pt>
                <c:pt idx="8">
                  <c:v>5.0724637681159424</c:v>
                </c:pt>
                <c:pt idx="9">
                  <c:v>5.0724637681159424</c:v>
                </c:pt>
                <c:pt idx="10">
                  <c:v>3.6231884057971016</c:v>
                </c:pt>
                <c:pt idx="11">
                  <c:v>2.8985507246376812</c:v>
                </c:pt>
                <c:pt idx="12">
                  <c:v>2.8985507246376812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300928"/>
        <c:axId val="150306816"/>
        <c:axId val="0"/>
      </c:bar3DChart>
      <c:catAx>
        <c:axId val="150300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lang="cs-CZ" sz="900" b="1"/>
            </a:pPr>
            <a:endParaRPr lang="en-US"/>
          </a:p>
        </c:txPr>
        <c:crossAx val="150306816"/>
        <c:crosses val="autoZero"/>
        <c:auto val="1"/>
        <c:lblAlgn val="ctr"/>
        <c:lblOffset val="100"/>
        <c:noMultiLvlLbl val="0"/>
      </c:catAx>
      <c:valAx>
        <c:axId val="150306816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503009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4019E-2"/>
          <c:y val="7.3529411764705885E-2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Chodím pěšky</c:v>
                </c:pt>
                <c:pt idx="1">
                  <c:v>MHD</c:v>
                </c:pt>
                <c:pt idx="2">
                  <c:v>Taxi</c:v>
                </c:pt>
                <c:pt idx="3">
                  <c:v>Kolo</c:v>
                </c:pt>
                <c:pt idx="4">
                  <c:v>Motocykl / skútr</c:v>
                </c:pt>
                <c:pt idx="5">
                  <c:v>Auto</c:v>
                </c:pt>
                <c:pt idx="6">
                  <c:v>Jiný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64.5</c:v>
                </c:pt>
                <c:pt idx="1">
                  <c:v>81.900000000000006</c:v>
                </c:pt>
                <c:pt idx="2">
                  <c:v>2.6</c:v>
                </c:pt>
                <c:pt idx="3">
                  <c:v>6.7</c:v>
                </c:pt>
                <c:pt idx="4">
                  <c:v>1.2</c:v>
                </c:pt>
                <c:pt idx="5">
                  <c:v>34.799999999999997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339968"/>
        <c:axId val="150341504"/>
        <c:axId val="0"/>
      </c:bar3DChart>
      <c:catAx>
        <c:axId val="15033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lang="cs-CZ" sz="1000" b="1"/>
            </a:pPr>
            <a:endParaRPr lang="en-US"/>
          </a:p>
        </c:txPr>
        <c:crossAx val="150341504"/>
        <c:crosses val="autoZero"/>
        <c:auto val="1"/>
        <c:lblAlgn val="ctr"/>
        <c:lblOffset val="100"/>
        <c:noMultiLvlLbl val="0"/>
      </c:catAx>
      <c:valAx>
        <c:axId val="15034150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 sz="1000"/>
            </a:pPr>
            <a:endParaRPr lang="en-US"/>
          </a:p>
        </c:txPr>
        <c:crossAx val="15033996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3370308841280065"/>
          <c:y val="0.3318509877503325"/>
        </c:manualLayout>
      </c:layout>
      <c:overlay val="0"/>
      <c:txPr>
        <a:bodyPr/>
        <a:lstStyle/>
        <a:p>
          <a:pPr>
            <a:defRPr lang="cs-CZ" sz="1000" b="0"/>
          </a:pPr>
          <a:endParaRPr lang="en-US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9.0243626763116494E-2"/>
          <c:y val="0.33423961123661167"/>
          <c:w val="0.66320903193336112"/>
          <c:h val="0.552826949269011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0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32.9</c:v>
                </c:pt>
                <c:pt idx="1">
                  <c:v>67.099999999999994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1325690851627379"/>
          <c:y val="0.18092794216280503"/>
          <c:w val="0.2401885881105647"/>
          <c:h val="0.18544904475634405"/>
        </c:manualLayout>
      </c:layout>
      <c:overlay val="0"/>
      <c:txPr>
        <a:bodyPr/>
        <a:lstStyle/>
        <a:p>
          <a:pPr>
            <a:defRPr lang="cs-CZ" sz="10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6254396623393233"/>
          <c:w val="0.64956467803245854"/>
          <c:h val="0.63343991814286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84.6</c:v>
                </c:pt>
                <c:pt idx="1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89.3</c:v>
                </c:pt>
                <c:pt idx="1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00244096"/>
        <c:axId val="100249984"/>
        <c:axId val="0"/>
      </c:bar3DChart>
      <c:catAx>
        <c:axId val="10024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249984"/>
        <c:crosses val="autoZero"/>
        <c:auto val="1"/>
        <c:lblAlgn val="ctr"/>
        <c:lblOffset val="100"/>
        <c:noMultiLvlLbl val="0"/>
      </c:catAx>
      <c:valAx>
        <c:axId val="10024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0244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36E-3"/>
          <c:y val="0.19818565149213679"/>
          <c:w val="0.64956467803245854"/>
          <c:h val="0.590043534541729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12/2011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cs-CZ"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90.2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4.5</c:v>
                </c:pt>
                <c:pt idx="1">
                  <c:v>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01136640"/>
        <c:axId val="101138432"/>
        <c:axId val="0"/>
      </c:bar3DChart>
      <c:catAx>
        <c:axId val="10113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138432"/>
        <c:crosses val="autoZero"/>
        <c:auto val="1"/>
        <c:lblAlgn val="ctr"/>
        <c:lblOffset val="100"/>
        <c:noMultiLvlLbl val="0"/>
      </c:catAx>
      <c:valAx>
        <c:axId val="10113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113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36353290068682"/>
          <c:y val="0.33512616597850997"/>
          <c:w val="0.2256364670993132"/>
          <c:h val="0.36538846071542591"/>
        </c:manualLayout>
      </c:layout>
      <c:overlay val="0"/>
      <c:txPr>
        <a:bodyPr/>
        <a:lstStyle/>
        <a:p>
          <a:pPr>
            <a:defRPr sz="1200" b="1" u="sng"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2325869422572179"/>
          <c:w val="0.79963093410055852"/>
          <c:h val="0.671730643044619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4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2.6</c:v>
                </c:pt>
                <c:pt idx="1">
                  <c:v>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385165634119766"/>
          <c:y val="0.62140419947506553"/>
          <c:w val="0.19134358796132314"/>
          <c:h val="0.20624179790026251"/>
        </c:manualLayout>
      </c:layout>
      <c:overlay val="0"/>
      <c:txPr>
        <a:bodyPr/>
        <a:lstStyle/>
        <a:p>
          <a:pPr>
            <a:defRPr lang="cs-CZ" sz="16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9763">
          <a:noFill/>
        </a:ln>
      </c:spPr>
    </c:sideWall>
    <c:backWall>
      <c:thickness val="0"/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9092027559055112E-2"/>
          <c:w val="0.59586963127226278"/>
          <c:h val="0.4998556430446195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06/2012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60.5</c:v>
                </c:pt>
                <c:pt idx="1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7172062165586487"/>
          <c:y val="0.35057086614173238"/>
          <c:w val="0.12864780247569371"/>
          <c:h val="0.20624179790026251"/>
        </c:manualLayout>
      </c:layout>
      <c:overlay val="0"/>
      <c:txPr>
        <a:bodyPr/>
        <a:lstStyle/>
        <a:p>
          <a:pPr>
            <a:defRPr lang="cs-CZ" sz="12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2109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0.12635</cdr:y>
    </cdr:from>
    <cdr:to>
      <cdr:x>0.08832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443" y="432048"/>
          <a:ext cx="365257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0.03224</cdr:x>
      <cdr:y>0.18006</cdr:y>
    </cdr:from>
    <cdr:to>
      <cdr:x>0.08197</cdr:x>
      <cdr:y>0.2508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1324" y="615732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 smtClean="0"/>
            <a:t>%</a:t>
          </a:r>
          <a:endParaRPr lang="en-US" sz="105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0.47889</cdr:x>
      <cdr:y>0.10834</cdr:y>
    </cdr:from>
    <cdr:to>
      <cdr:x>0.7956</cdr:x>
      <cdr:y>0.18506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380067" y="304264"/>
          <a:ext cx="91273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0.03398</cdr:x>
      <cdr:y>0.13261</cdr:y>
    </cdr:from>
    <cdr:to>
      <cdr:x>0.08662</cdr:x>
      <cdr:y>0.25866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9427" y="257822"/>
          <a:ext cx="216024" cy="245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0.93776</cdr:x>
      <cdr:y>0.02606</cdr:y>
    </cdr:from>
    <cdr:to>
      <cdr:x>1</cdr:x>
      <cdr:y>0.18933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07270" y="54411"/>
          <a:ext cx="219498" cy="340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0.46019</cdr:x>
      <cdr:y>0.02834</cdr:y>
    </cdr:from>
    <cdr:to>
      <cdr:x>0.54379</cdr:x>
      <cdr:y>0.16588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9082" y="47238"/>
          <a:ext cx="216024" cy="229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4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4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0.03224</cdr:x>
      <cdr:y>0.18006</cdr:y>
    </cdr:from>
    <cdr:to>
      <cdr:x>0.08197</cdr:x>
      <cdr:y>0.2508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324" y="615732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 smtClean="0"/>
            <a:t>%</a:t>
          </a:r>
          <a:endParaRPr lang="en-US" sz="105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0.00586</cdr:x>
      <cdr:y>0.05642</cdr:y>
    </cdr:from>
    <cdr:to>
      <cdr:x>0.05335</cdr:x>
      <cdr:y>0.20281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31" y="101575"/>
          <a:ext cx="147659" cy="263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0.00854</cdr:x>
      <cdr:y>0.07421</cdr:y>
    </cdr:from>
    <cdr:to>
      <cdr:x>0.05827</cdr:x>
      <cdr:y>0.14495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026" y="254491"/>
          <a:ext cx="233091" cy="242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 smtClean="0"/>
            <a:t>%</a:t>
          </a:r>
          <a:endParaRPr lang="en-US" sz="105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0.01059</cdr:x>
      <cdr:y>0.00735</cdr:y>
    </cdr:from>
    <cdr:to>
      <cdr:x>0.06051</cdr:x>
      <cdr:y>0.13813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393" y="15780"/>
          <a:ext cx="237640" cy="280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0.03582</cdr:y>
    </cdr:from>
    <cdr:to>
      <cdr:x>0.04749</cdr:x>
      <cdr:y>0.18221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10605" y="64480"/>
          <a:ext cx="147659" cy="263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0.01055</cdr:x>
      <cdr:y>0.02088</cdr:y>
    </cdr:from>
    <cdr:to>
      <cdr:x>0.05804</cdr:x>
      <cdr:y>0.16727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95" y="42224"/>
          <a:ext cx="147659" cy="29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0.06617</cdr:y>
    </cdr:from>
    <cdr:to>
      <cdr:x>0.04992</cdr:x>
      <cdr:y>0.13865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315950" y="226918"/>
          <a:ext cx="233981" cy="248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0.61331</cdr:x>
      <cdr:y>0.06678</cdr:y>
    </cdr:from>
    <cdr:to>
      <cdr:x>0.80665</cdr:x>
      <cdr:y>0.15837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7346" y="235619"/>
          <a:ext cx="576049" cy="323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/>
            <a:t>% ANO</a:t>
          </a:r>
          <a:endParaRPr lang="en-US" sz="10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0.60173</cdr:x>
      <cdr:y>0.18184</cdr:y>
    </cdr:from>
    <cdr:to>
      <cdr:x>0.77874</cdr:x>
      <cdr:y>0.33813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58270" y="376007"/>
          <a:ext cx="576049" cy="323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 ANO</a:t>
          </a:r>
          <a:endParaRPr lang="en-US" sz="10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0.47444</cdr:x>
      <cdr:y>0.13829</cdr:y>
    </cdr:from>
    <cdr:to>
      <cdr:x>0.80136</cdr:x>
      <cdr:y>0.18183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06848" y="547700"/>
          <a:ext cx="969416" cy="172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0.03922</cdr:x>
      <cdr:y>0.03859</cdr:y>
    </cdr:from>
    <cdr:to>
      <cdr:x>0.08631</cdr:x>
      <cdr:y>0.17603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33" y="72008"/>
          <a:ext cx="172922" cy="256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0.02748</cdr:x>
      <cdr:y>0</cdr:y>
    </cdr:from>
    <cdr:to>
      <cdr:x>0.07457</cdr:x>
      <cdr:y>0.13744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30" y="-72008"/>
          <a:ext cx="172934" cy="256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0.74799</cdr:x>
      <cdr:y>0.08529</cdr:y>
    </cdr:from>
    <cdr:to>
      <cdr:x>0.92041</cdr:x>
      <cdr:y>0.21438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3968" y="237869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 rtl="0"/>
          <a:r>
            <a:rPr lang="en-US" sz="1000" b="0" dirty="0" smtClean="0"/>
            <a:t>% z</a:t>
          </a:r>
          <a:r>
            <a:rPr lang="en-US" sz="1000" b="0" baseline="0" dirty="0" smtClean="0"/>
            <a:t> </a:t>
          </a:r>
          <a:r>
            <a:rPr lang="cs-CZ" sz="1000" b="0" baseline="0" dirty="0" smtClean="0"/>
            <a:t>občanů, kteří dojíždí</a:t>
          </a:r>
          <a:endParaRPr lang="en-US" sz="1000" b="0" dirty="0" smtClean="0"/>
        </a:p>
        <a:p xmlns:a="http://schemas.openxmlformats.org/drawingml/2006/main">
          <a:endParaRPr lang="en-US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0.0225</cdr:x>
      <cdr:y>0</cdr:y>
    </cdr:from>
    <cdr:to>
      <cdr:x>0.06999</cdr:x>
      <cdr:y>0.14639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067" y="-4304417"/>
          <a:ext cx="166936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0.0225</cdr:x>
      <cdr:y>0</cdr:y>
    </cdr:from>
    <cdr:to>
      <cdr:x>0.06999</cdr:x>
      <cdr:y>0.14639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067" y="-4304417"/>
          <a:ext cx="166936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0.56366</cdr:x>
      <cdr:y>0.18828</cdr:y>
    </cdr:from>
    <cdr:to>
      <cdr:x>0.61698</cdr:x>
      <cdr:y>0.28229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3551" y="459094"/>
          <a:ext cx="216016" cy="229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0.41467</cdr:x>
      <cdr:y>0.03821</cdr:y>
    </cdr:from>
    <cdr:to>
      <cdr:x>0.46799</cdr:x>
      <cdr:y>0.13222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960" y="93171"/>
          <a:ext cx="216024" cy="229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0.03859</cdr:x>
      <cdr:y>0.07134</cdr:y>
    </cdr:from>
    <cdr:to>
      <cdr:x>0.08825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435" y="143099"/>
          <a:ext cx="200016" cy="2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0.03859</cdr:x>
      <cdr:y>0.07134</cdr:y>
    </cdr:from>
    <cdr:to>
      <cdr:x>0.08825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435" y="143099"/>
          <a:ext cx="200016" cy="2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%</a:t>
          </a:r>
          <a:endParaRPr lang="en-US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0.47475</cdr:x>
      <cdr:y>0.15937</cdr:y>
    </cdr:from>
    <cdr:to>
      <cdr:x>0.80167</cdr:x>
      <cdr:y>0.20291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441956" y="788564"/>
          <a:ext cx="9929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3B5AC-5D24-4AFC-A5C2-38A50FAC007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F4D2-D940-4723-A0CC-3379A963B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587727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550223"/>
            <a:ext cx="604846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noProof="0" dirty="0" smtClean="0">
                <a:solidFill>
                  <a:schemeClr val="tx1"/>
                </a:solidFill>
              </a:rPr>
              <a:t>                                    Výzkum veřejného mínění – MČ Praha 5 </a:t>
            </a:r>
            <a:endParaRPr lang="cs-CZ" sz="1400" b="1" noProof="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31540" y="6550223"/>
            <a:ext cx="20688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baseline="0" dirty="0" smtClean="0">
                <a:solidFill>
                  <a:schemeClr val="tx1"/>
                </a:solidFill>
              </a:rPr>
              <a:t>Červen </a:t>
            </a:r>
            <a:r>
              <a:rPr lang="en-US" sz="1400" b="1" baseline="0" dirty="0" smtClean="0">
                <a:solidFill>
                  <a:schemeClr val="tx1"/>
                </a:solidFill>
              </a:rPr>
              <a:t>201</a:t>
            </a:r>
            <a:r>
              <a:rPr lang="cs-CZ" sz="1400" b="1" baseline="0" dirty="0" smtClean="0">
                <a:solidFill>
                  <a:schemeClr val="tx1"/>
                </a:solidFill>
              </a:rPr>
              <a:t>2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00392" y="6550223"/>
            <a:ext cx="104360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fld id="{33749E53-6339-40C6-878D-F229C0FEDB46}" type="slidenum">
              <a:rPr lang="cs-CZ" sz="1400" b="1" smtClean="0">
                <a:solidFill>
                  <a:schemeClr val="tx1"/>
                </a:solidFill>
                <a:latin typeface="Calibri" pitchFamily="34" charset="0"/>
              </a:rPr>
              <a:pPr algn="ctr"/>
              <a:t>‹#›</a:t>
            </a:fld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-</a:t>
            </a:r>
            <a:endParaRPr lang="cs-CZ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6" name="Picture 2" descr="C:\_FR\_Logos\Praha 5\Praha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6525344"/>
            <a:ext cx="820898" cy="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vp5.cz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15616" y="1066671"/>
            <a:ext cx="64296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Výzkum veřejného mínění </a:t>
            </a:r>
          </a:p>
          <a:p>
            <a:pPr>
              <a:spcBef>
                <a:spcPts val="1200"/>
              </a:spcBef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obyvatelů MČ Praha 5</a:t>
            </a:r>
          </a:p>
        </p:txBody>
      </p:sp>
      <p:pic>
        <p:nvPicPr>
          <p:cNvPr id="2" name="Picture 2" descr="http://www.top09.cz/files/photos/large/20100426182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04" y="3699030"/>
            <a:ext cx="3035563" cy="22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470645" cy="7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_FR\_Logos\Praha 5\Praha5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57539" y="5714092"/>
            <a:ext cx="2486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cs-CZ" sz="2800" dirty="0" smtClean="0">
                <a:latin typeface="Arial" pitchFamily="34" charset="0"/>
                <a:cs typeface="Arial" pitchFamily="34" charset="0"/>
              </a:rPr>
              <a:t>Červen 2012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27216" y="3501008"/>
            <a:ext cx="47034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Q.8  </a:t>
            </a:r>
            <a:r>
              <a:rPr lang="cs-CZ" sz="1100" i="1" dirty="0" smtClean="0">
                <a:solidFill>
                  <a:prstClr val="black"/>
                </a:solidFill>
              </a:rPr>
              <a:t>Sledujete </a:t>
            </a:r>
            <a:r>
              <a:rPr lang="pt-BR" sz="1100" i="1" dirty="0" smtClean="0">
                <a:solidFill>
                  <a:prstClr val="black"/>
                </a:solidFill>
              </a:rPr>
              <a:t>radniční </a:t>
            </a:r>
            <a:r>
              <a:rPr lang="pt-BR" sz="1100" i="1" dirty="0">
                <a:solidFill>
                  <a:prstClr val="black"/>
                </a:solidFill>
              </a:rPr>
              <a:t>internetovou televizi na adrese www.TVP5.cz ?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543837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4. Zdroje </a:t>
            </a:r>
            <a:r>
              <a:rPr lang="cs-CZ" sz="2000" b="1" dirty="0">
                <a:solidFill>
                  <a:srgbClr val="FFFFFF"/>
                </a:solidFill>
              </a:rPr>
              <a:t>informací o dění v městské části Praha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4.2 Sledují občané </a:t>
            </a:r>
            <a:r>
              <a:rPr lang="pt-BR" b="1" dirty="0" smtClean="0">
                <a:solidFill>
                  <a:srgbClr val="663300"/>
                </a:solidFill>
              </a:rPr>
              <a:t>radniční </a:t>
            </a:r>
            <a:r>
              <a:rPr lang="pt-BR" b="1" dirty="0">
                <a:solidFill>
                  <a:srgbClr val="663300"/>
                </a:solidFill>
              </a:rPr>
              <a:t>internetovou televizi na adrese </a:t>
            </a:r>
            <a:r>
              <a:rPr lang="pt-BR" b="1" dirty="0" smtClean="0">
                <a:solidFill>
                  <a:srgbClr val="663300"/>
                </a:solidFill>
              </a:rPr>
              <a:t>www.TVP5.cz?</a:t>
            </a:r>
            <a:endParaRPr lang="cs-CZ" b="1" dirty="0">
              <a:solidFill>
                <a:srgbClr val="663300"/>
              </a:solidFill>
            </a:endParaRPr>
          </a:p>
        </p:txBody>
      </p:sp>
      <p:pic>
        <p:nvPicPr>
          <p:cNvPr id="3074" name="Picture 2" descr="C:\_FR\_Logos\Praha 5\TVP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13" y="1747801"/>
            <a:ext cx="18510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73364" y="113403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0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07816"/>
              </p:ext>
            </p:extLst>
          </p:nvPr>
        </p:nvGraphicFramePr>
        <p:xfrm>
          <a:off x="3203848" y="1347285"/>
          <a:ext cx="405130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04928" y="1238936"/>
            <a:ext cx="8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162038"/>
              </p:ext>
            </p:extLst>
          </p:nvPr>
        </p:nvGraphicFramePr>
        <p:xfrm>
          <a:off x="25638" y="1577232"/>
          <a:ext cx="405130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39552" y="3068960"/>
            <a:ext cx="2831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Q.3 </a:t>
            </a:r>
            <a:r>
              <a:rPr lang="pl-PL" sz="1100" i="1" dirty="0">
                <a:solidFill>
                  <a:prstClr val="black"/>
                </a:solidFill>
              </a:rPr>
              <a:t>Víte, co je to územní plán MČ Praha 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95002" y="145624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</a:t>
            </a:r>
            <a:r>
              <a:rPr lang="cs-CZ" b="1" dirty="0">
                <a:solidFill>
                  <a:srgbClr val="663300"/>
                </a:solidFill>
              </a:rPr>
              <a:t>3</a:t>
            </a:r>
            <a:r>
              <a:rPr lang="cs-CZ" b="1" dirty="0" smtClean="0">
                <a:solidFill>
                  <a:srgbClr val="663300"/>
                </a:solidFill>
              </a:rPr>
              <a:t> Územní plán Městské části Praha 5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6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Zdroje informací o dění v městské části Praha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10499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Vědí občané, co to je územní plán MČ Praha 5?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23488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ANO, ….</a:t>
            </a:r>
            <a:endParaRPr lang="en-US" sz="1200" dirty="0"/>
          </a:p>
        </p:txBody>
      </p:sp>
      <p:sp>
        <p:nvSpPr>
          <p:cNvPr id="20" name="Right Arrow 19"/>
          <p:cNvSpPr/>
          <p:nvPr/>
        </p:nvSpPr>
        <p:spPr>
          <a:xfrm rot="19647853">
            <a:off x="2794537" y="1898421"/>
            <a:ext cx="1330891" cy="2072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384717">
            <a:off x="2780312" y="2888462"/>
            <a:ext cx="1305898" cy="1896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99992" y="76470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Zajímají se občané o územní plán?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77420" y="1074271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254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vědí co to je územní plán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84368" y="4221088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254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vědí co to je územní plán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7890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Chtějí se občané aktivně podílet na projednávání územního plánu?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2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346907"/>
              </p:ext>
            </p:extLst>
          </p:nvPr>
        </p:nvGraphicFramePr>
        <p:xfrm>
          <a:off x="4427984" y="1640538"/>
          <a:ext cx="3883843" cy="15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868144" y="1124744"/>
            <a:ext cx="1235764" cy="175992"/>
            <a:chOff x="1540674" y="1124744"/>
            <a:chExt cx="1428157" cy="432048"/>
          </a:xfrm>
        </p:grpSpPr>
        <p:sp>
          <p:nvSpPr>
            <p:cNvPr id="29" name="Right Arrow 28"/>
            <p:cNvSpPr/>
            <p:nvPr/>
          </p:nvSpPr>
          <p:spPr>
            <a:xfrm>
              <a:off x="2229226" y="1124744"/>
              <a:ext cx="739605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Nezajímají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Left Arrow 29"/>
            <p:cNvSpPr/>
            <p:nvPr/>
          </p:nvSpPr>
          <p:spPr>
            <a:xfrm>
              <a:off x="1540674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Zajímají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572666"/>
              </p:ext>
            </p:extLst>
          </p:nvPr>
        </p:nvGraphicFramePr>
        <p:xfrm>
          <a:off x="4698164" y="1286668"/>
          <a:ext cx="3482034" cy="61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669658" y="3095382"/>
            <a:ext cx="40788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</a:t>
            </a:r>
            <a:r>
              <a:rPr lang="en-US" sz="1100" i="1" dirty="0" smtClean="0">
                <a:solidFill>
                  <a:prstClr val="black"/>
                </a:solidFill>
              </a:rPr>
              <a:t>4</a:t>
            </a:r>
            <a:r>
              <a:rPr lang="pl-PL" sz="1100" i="1" dirty="0" smtClean="0">
                <a:solidFill>
                  <a:prstClr val="black"/>
                </a:solidFill>
              </a:rPr>
              <a:t> </a:t>
            </a:r>
            <a:r>
              <a:rPr lang="pl-PL" sz="1100" i="1" dirty="0" smtClean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Q.3 </a:t>
            </a:r>
            <a:r>
              <a:rPr lang="pl-PL" sz="1100" i="1" dirty="0" smtClean="0">
                <a:solidFill>
                  <a:prstClr val="black"/>
                </a:solidFill>
              </a:rPr>
              <a:t>ANO, zajímáte </a:t>
            </a:r>
            <a:r>
              <a:rPr lang="pl-PL" sz="1100" i="1" dirty="0">
                <a:solidFill>
                  <a:prstClr val="black"/>
                </a:solidFill>
              </a:rPr>
              <a:t>se o územní plán MČ Praha </a:t>
            </a:r>
            <a:r>
              <a:rPr lang="pl-PL" sz="1100" i="1" dirty="0" smtClean="0">
                <a:solidFill>
                  <a:prstClr val="black"/>
                </a:solidFill>
              </a:rPr>
              <a:t>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4572000" y="6119718"/>
            <a:ext cx="42484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</a:t>
            </a:r>
            <a:r>
              <a:rPr lang="en-US" sz="1100" i="1" dirty="0" smtClean="0">
                <a:solidFill>
                  <a:prstClr val="black"/>
                </a:solidFill>
              </a:rPr>
              <a:t>5</a:t>
            </a:r>
            <a:r>
              <a:rPr lang="pl-PL" sz="1100" i="1" dirty="0" smtClean="0">
                <a:solidFill>
                  <a:prstClr val="black"/>
                </a:solidFill>
              </a:rPr>
              <a:t> </a:t>
            </a:r>
            <a:r>
              <a:rPr lang="pl-PL" sz="1100" i="1" dirty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Q.3 </a:t>
            </a:r>
            <a:r>
              <a:rPr lang="pl-PL" sz="1100" i="1" dirty="0" smtClean="0">
                <a:solidFill>
                  <a:prstClr val="black"/>
                </a:solidFill>
              </a:rPr>
              <a:t>ANO, chcete </a:t>
            </a:r>
            <a:r>
              <a:rPr lang="pl-PL" sz="1100" i="1" dirty="0">
                <a:solidFill>
                  <a:prstClr val="black"/>
                </a:solidFill>
              </a:rPr>
              <a:t>se aktivně podílet na jeho projednávání?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849138"/>
              </p:ext>
            </p:extLst>
          </p:nvPr>
        </p:nvGraphicFramePr>
        <p:xfrm>
          <a:off x="4580384" y="4774920"/>
          <a:ext cx="3883843" cy="143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6020544" y="4293096"/>
            <a:ext cx="1235764" cy="175992"/>
            <a:chOff x="1540674" y="1124744"/>
            <a:chExt cx="1428157" cy="432048"/>
          </a:xfrm>
        </p:grpSpPr>
        <p:sp>
          <p:nvSpPr>
            <p:cNvPr id="36" name="Right Arrow 35"/>
            <p:cNvSpPr/>
            <p:nvPr/>
          </p:nvSpPr>
          <p:spPr>
            <a:xfrm>
              <a:off x="2229226" y="1124744"/>
              <a:ext cx="739605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Nechtějí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Left Arrow 36"/>
            <p:cNvSpPr/>
            <p:nvPr/>
          </p:nvSpPr>
          <p:spPr>
            <a:xfrm>
              <a:off x="1540674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Chtějí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874976"/>
              </p:ext>
            </p:extLst>
          </p:nvPr>
        </p:nvGraphicFramePr>
        <p:xfrm>
          <a:off x="4850564" y="4438035"/>
          <a:ext cx="3482034" cy="61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77846" y="1369489"/>
            <a:ext cx="8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1072481"/>
            <a:ext cx="8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9354" y="4293096"/>
            <a:ext cx="8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31874"/>
              </p:ext>
            </p:extLst>
          </p:nvPr>
        </p:nvGraphicFramePr>
        <p:xfrm>
          <a:off x="285750" y="1942475"/>
          <a:ext cx="8318698" cy="3502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informovanost občanů (vyšší podrobnost a dostupnost  dokumentů z radnice)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transparentnost nakládání s veřejnými prostředky (zveřejňování smluv a faktur, darů, grantů na webu radnice)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podporu sociálním projektům (podporu nízkoprahových center, komunitních center, apod.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čistotu ulic, úklid odpadků v parcích a zeleni, zlepšení separovaného sběru, zlepšení sběru bioodpadu…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bezpečnost pěší a cyklistické dopravy, uzavírání ulic pro automobilovou dopravu (nové pěší zóny)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nastavení placeného parkování (proti blokování ulic auty návštěvníků…)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podporu sportovních, kulturních aktivit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propojení se zahraničními partnery (např. v cestovním ruchu)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využívání dotací z EU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efektivnější chod radnice (systém úspor spotřeby energií, zrychlení vyřizování žádostí)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parkování</a:t>
                      </a:r>
                      <a:endParaRPr lang="cs-CZ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57194194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5975702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</a:t>
            </a:r>
            <a:r>
              <a:rPr lang="cs-CZ" sz="1100" i="1" dirty="0" smtClean="0">
                <a:solidFill>
                  <a:prstClr val="black"/>
                </a:solidFill>
              </a:rPr>
              <a:t>1</a:t>
            </a:r>
            <a:r>
              <a:rPr lang="pt-BR" sz="1100" i="1" dirty="0" smtClean="0">
                <a:solidFill>
                  <a:prstClr val="black"/>
                </a:solidFill>
              </a:rPr>
              <a:t> </a:t>
            </a:r>
            <a:r>
              <a:rPr lang="pt-BR" sz="1100" i="1" dirty="0">
                <a:solidFill>
                  <a:prstClr val="black"/>
                </a:solidFill>
              </a:rPr>
              <a:t>Které z následujících věcí je podle vás potřeba v městské části Praha 5 zlepšit? 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5.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5.1 Co by se mělo zlepšit v Praze 5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11960" y="5496781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N</a:t>
              </a:r>
              <a:r>
                <a:rPr lang="cs-CZ" sz="900" b="1" dirty="0" smtClean="0">
                  <a:solidFill>
                    <a:srgbClr val="000000"/>
                  </a:solidFill>
                </a:rPr>
                <a:t>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35347475"/>
              </p:ext>
            </p:extLst>
          </p:nvPr>
        </p:nvGraphicFramePr>
        <p:xfrm>
          <a:off x="2915816" y="764704"/>
          <a:ext cx="3037308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6136" y="1423809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4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797347149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5975702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Q.12 </a:t>
            </a:r>
            <a:r>
              <a:rPr lang="pl-PL" sz="1100" i="1" dirty="0">
                <a:solidFill>
                  <a:prstClr val="black"/>
                </a:solidFill>
              </a:rPr>
              <a:t>Jak moc podle Vás v Praze 5 chybí ….?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5.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.2 Jak moc v Praze 5 chybí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74857"/>
              </p:ext>
            </p:extLst>
          </p:nvPr>
        </p:nvGraphicFramePr>
        <p:xfrm>
          <a:off x="285750" y="1942476"/>
          <a:ext cx="8318698" cy="3554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nové domy a byty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nová administrativní centra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rekreační prostory, zeleň a parky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kulturní zařízení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školy, školky, jesle, univerzitní kampus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zařízení pro seniory, kluby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sportovní zařízení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akce na ulici (např. uliční divadlo)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211960" y="5496781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10696398"/>
              </p:ext>
            </p:extLst>
          </p:nvPr>
        </p:nvGraphicFramePr>
        <p:xfrm>
          <a:off x="2915816" y="764704"/>
          <a:ext cx="3037308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1423809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59217278"/>
              </p:ext>
            </p:extLst>
          </p:nvPr>
        </p:nvGraphicFramePr>
        <p:xfrm>
          <a:off x="3995936" y="764704"/>
          <a:ext cx="513762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3429000"/>
            <a:ext cx="28917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Q.13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dostatek …..?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.3 Je v Praze 5 dostatek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89797"/>
              </p:ext>
            </p:extLst>
          </p:nvPr>
        </p:nvGraphicFramePr>
        <p:xfrm>
          <a:off x="285750" y="1412779"/>
          <a:ext cx="8390706" cy="201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510"/>
                <a:gridCol w="4791196"/>
              </a:tblGrid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Přírodních sportovních areálů a parků vhodných pro sport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Tělocvičen (i školních pro veřejnost) pro sálové sporty?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Sportovišť a sportovních areálů 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 venkovní sporty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Letních koupališť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kern="1200" noProof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Plaveckých bazénů (Barrandov, Jinonice ..)</a:t>
                      </a:r>
                      <a:endParaRPr lang="cs-CZ" sz="1000" b="1" kern="1200" noProof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noProof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Sportovních hal pro zimní sporty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Cyklostezek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283968" y="3429000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08152"/>
              </p:ext>
            </p:extLst>
          </p:nvPr>
        </p:nvGraphicFramePr>
        <p:xfrm>
          <a:off x="382588" y="4564684"/>
          <a:ext cx="2927970" cy="185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842"/>
                <a:gridCol w="576064"/>
                <a:gridCol w="576064"/>
              </a:tblGrid>
              <a:tr h="3044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Sporty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</a:t>
                      </a: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Cyklistika</a:t>
                      </a:r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cyklostezky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12,4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Plavání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8,3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Fotbal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8,1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Bruslení</a:t>
                      </a:r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- inline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Bruslení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Hokej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4,8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Hřiště pro míčové hry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4,8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Kluziště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4,8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Tenis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4077072"/>
            <a:ext cx="746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Pro jaké sporty je v Praze 5 nedostatek sportovišť </a:t>
            </a:r>
            <a:r>
              <a:rPr lang="cs-CZ" sz="1400" dirty="0">
                <a:solidFill>
                  <a:srgbClr val="663300"/>
                </a:solidFill>
              </a:rPr>
              <a:t>(nejčetnější </a:t>
            </a:r>
            <a:r>
              <a:rPr lang="cs-CZ" sz="1400" dirty="0" smtClean="0">
                <a:solidFill>
                  <a:srgbClr val="663300"/>
                </a:solidFill>
              </a:rPr>
              <a:t>spontánní odpovědi)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4640" y="5637148"/>
            <a:ext cx="175674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prstClr val="black"/>
                </a:solidFill>
              </a:rPr>
              <a:t>Q.14 </a:t>
            </a:r>
            <a:r>
              <a:rPr lang="cs-CZ" sz="1100" i="1" dirty="0">
                <a:solidFill>
                  <a:prstClr val="black"/>
                </a:solidFill>
              </a:rPr>
              <a:t>Pro jaké sporty je podle Vás nedostatek sportovišť v Praze 5?</a:t>
            </a:r>
            <a:endParaRPr lang="en-US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92693052"/>
              </p:ext>
            </p:extLst>
          </p:nvPr>
        </p:nvGraphicFramePr>
        <p:xfrm>
          <a:off x="3071292" y="764704"/>
          <a:ext cx="28818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05864"/>
              </p:ext>
            </p:extLst>
          </p:nvPr>
        </p:nvGraphicFramePr>
        <p:xfrm>
          <a:off x="3707904" y="4581128"/>
          <a:ext cx="3240360" cy="181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"/>
                <a:gridCol w="576064"/>
              </a:tblGrid>
              <a:tr h="2456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Sporty (pokračování)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</a:t>
                      </a: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Volejbal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Letní</a:t>
                      </a:r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koupaliště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Atletika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Tělocvičny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Basketbal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2,1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Skatepark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1,9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Stolní</a:t>
                      </a:r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tenis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1,9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Sportovní středisko - víceúčelové zařízení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Petang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73364" y="33265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73364" y="4509586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</a:p>
          <a:p>
            <a:r>
              <a:rPr lang="cs-CZ" sz="800" dirty="0">
                <a:solidFill>
                  <a:srgbClr val="FF0000"/>
                </a:solidFill>
              </a:rPr>
              <a:t>Možno více </a:t>
            </a:r>
            <a:r>
              <a:rPr lang="cs-CZ" sz="800" dirty="0" smtClean="0">
                <a:solidFill>
                  <a:srgbClr val="FF0000"/>
                </a:solidFill>
              </a:rPr>
              <a:t>odpovědí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991761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479" y="4352925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435705"/>
              </p:ext>
            </p:extLst>
          </p:nvPr>
        </p:nvGraphicFramePr>
        <p:xfrm>
          <a:off x="328117" y="1773976"/>
          <a:ext cx="4103341" cy="194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85750" y="3574177"/>
            <a:ext cx="35661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</a:t>
            </a:r>
            <a:r>
              <a:rPr lang="cs-CZ" sz="1100" i="1" dirty="0" smtClean="0">
                <a:solidFill>
                  <a:prstClr val="black"/>
                </a:solidFill>
              </a:rPr>
              <a:t>5a</a:t>
            </a:r>
            <a:r>
              <a:rPr lang="pt-BR" sz="1100" i="1" dirty="0" smtClean="0">
                <a:solidFill>
                  <a:prstClr val="black"/>
                </a:solidFill>
              </a:rPr>
              <a:t> </a:t>
            </a:r>
            <a:r>
              <a:rPr lang="pt-BR" sz="1100" i="1" dirty="0">
                <a:solidFill>
                  <a:prstClr val="black"/>
                </a:solidFill>
              </a:rPr>
              <a:t>Zajímáte se o nové využití „náplavky“ nebo-li bývalé Smíchovské pláže? 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21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.4 Nové </a:t>
            </a:r>
            <a:r>
              <a:rPr lang="cs-CZ" b="1" dirty="0">
                <a:solidFill>
                  <a:srgbClr val="663300"/>
                </a:solidFill>
              </a:rPr>
              <a:t>využití „náplavky“ nebo-</a:t>
            </a:r>
            <a:r>
              <a:rPr lang="cs-CZ" b="1" dirty="0" err="1">
                <a:solidFill>
                  <a:srgbClr val="663300"/>
                </a:solidFill>
              </a:rPr>
              <a:t>li</a:t>
            </a:r>
            <a:r>
              <a:rPr lang="cs-CZ" b="1" dirty="0">
                <a:solidFill>
                  <a:srgbClr val="663300"/>
                </a:solidFill>
              </a:rPr>
              <a:t> bývalé Smíchovské pláže?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59632" y="1518890"/>
            <a:ext cx="1224135" cy="150016"/>
            <a:chOff x="1719194" y="1124744"/>
            <a:chExt cx="1011610" cy="432048"/>
          </a:xfrm>
        </p:grpSpPr>
        <p:sp>
          <p:nvSpPr>
            <p:cNvPr id="10" name="Right Arrow 9"/>
            <p:cNvSpPr/>
            <p:nvPr/>
          </p:nvSpPr>
          <p:spPr>
            <a:xfrm>
              <a:off x="2229226" y="1124744"/>
              <a:ext cx="501578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 smtClean="0">
                  <a:solidFill>
                    <a:srgbClr val="000000"/>
                  </a:solidFill>
                </a:rPr>
                <a:t>Nezajímají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1719194" y="1124744"/>
              <a:ext cx="535560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 smtClean="0">
                  <a:solidFill>
                    <a:srgbClr val="000000"/>
                  </a:solidFill>
                </a:rPr>
                <a:t>Zajímají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671465"/>
              </p:ext>
            </p:extLst>
          </p:nvPr>
        </p:nvGraphicFramePr>
        <p:xfrm>
          <a:off x="683568" y="1675024"/>
          <a:ext cx="2304256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177007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663300"/>
                </a:solidFill>
              </a:rPr>
              <a:t>Zajímají </a:t>
            </a:r>
            <a:r>
              <a:rPr lang="cs-CZ" sz="1400" b="1" dirty="0">
                <a:solidFill>
                  <a:srgbClr val="663300"/>
                </a:solidFill>
              </a:rPr>
              <a:t>se občané o nové využití „náplavky“?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900833733"/>
              </p:ext>
            </p:extLst>
          </p:nvPr>
        </p:nvGraphicFramePr>
        <p:xfrm>
          <a:off x="4002884" y="1743796"/>
          <a:ext cx="4028974" cy="184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23446" y="1177007"/>
            <a:ext cx="388843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Jaké akce by na Náplavce občané preferovali?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000" dirty="0" smtClean="0">
                <a:solidFill>
                  <a:srgbClr val="663300"/>
                </a:solidFill>
              </a:rPr>
              <a:t>(s nápovědou)</a:t>
            </a:r>
            <a:endParaRPr lang="cs-CZ" sz="1000" dirty="0">
              <a:solidFill>
                <a:srgbClr val="663300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765861" y="3527430"/>
            <a:ext cx="33958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Q.15b Jaké akce byste zde preferovali?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31858" y="1608360"/>
            <a:ext cx="1015060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4015" y="1711841"/>
            <a:ext cx="8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87824" y="1529845"/>
            <a:ext cx="1015060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405732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Navštěvovali by občané trhy na Náplavce pořádané v sobotu?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09959" y="6021288"/>
            <a:ext cx="33958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Q.10c Navštěvovali byste trhy na Náplavce, pokud by se pořádaly v sobotu?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113" y="4520153"/>
            <a:ext cx="8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26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3743"/>
              </p:ext>
            </p:extLst>
          </p:nvPr>
        </p:nvGraphicFramePr>
        <p:xfrm>
          <a:off x="474974" y="4658652"/>
          <a:ext cx="2583890" cy="16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64349"/>
              </p:ext>
            </p:extLst>
          </p:nvPr>
        </p:nvGraphicFramePr>
        <p:xfrm>
          <a:off x="4876442" y="4221088"/>
          <a:ext cx="2927970" cy="220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842"/>
                <a:gridCol w="576064"/>
                <a:gridCol w="576064"/>
              </a:tblGrid>
              <a:tr h="3044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Jaké jiné akce občané spontánně navrhovali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</a:t>
                      </a: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Občerstvení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1,4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Pláž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0,7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Sportovní akce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0,7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Programy pro důchodce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Křesťanský festival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Knižní trhy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Tuning sraz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Gastronomické akce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Burzy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Soutěžní zábavní akce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Bleší trhy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88878" y="3944089"/>
            <a:ext cx="403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663300"/>
                </a:solidFill>
              </a:rPr>
              <a:t>Jiné navrhované akce ... </a:t>
            </a:r>
            <a:r>
              <a:rPr lang="cs-CZ" sz="1000" dirty="0" smtClean="0">
                <a:solidFill>
                  <a:srgbClr val="663300"/>
                </a:solidFill>
              </a:rPr>
              <a:t>(</a:t>
            </a:r>
            <a:r>
              <a:rPr lang="cs-CZ" sz="1000" dirty="0">
                <a:solidFill>
                  <a:srgbClr val="663300"/>
                </a:solidFill>
              </a:rPr>
              <a:t>spontánně jmenované</a:t>
            </a:r>
            <a:r>
              <a:rPr lang="cs-CZ" sz="1000" dirty="0" smtClean="0">
                <a:solidFill>
                  <a:srgbClr val="663300"/>
                </a:solidFill>
              </a:rPr>
              <a:t>)</a:t>
            </a:r>
            <a:endParaRPr lang="cs-CZ" sz="1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38295679"/>
              </p:ext>
            </p:extLst>
          </p:nvPr>
        </p:nvGraphicFramePr>
        <p:xfrm>
          <a:off x="2123729" y="638448"/>
          <a:ext cx="29523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14566378"/>
              </p:ext>
            </p:extLst>
          </p:nvPr>
        </p:nvGraphicFramePr>
        <p:xfrm>
          <a:off x="3482892" y="638448"/>
          <a:ext cx="513762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Q.16a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kvalitní životní prostředí z hlediska </a:t>
            </a:r>
            <a:r>
              <a:rPr lang="pl-PL" sz="1100" i="1" dirty="0" smtClean="0">
                <a:solidFill>
                  <a:prstClr val="black"/>
                </a:solidFill>
              </a:rPr>
              <a:t>….. Q.16b </a:t>
            </a:r>
            <a:r>
              <a:rPr lang="pl-PL" sz="1100" i="1" dirty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Q.16a </a:t>
            </a:r>
            <a:r>
              <a:rPr lang="pl-PL" sz="1100" i="1" dirty="0">
                <a:solidFill>
                  <a:prstClr val="black"/>
                </a:solidFill>
              </a:rPr>
              <a:t>určitě/spíše NE, co Vám konkrétně vadí (zdroje, lokality, …)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.5 Je v Praze 5 kvalitní životní prostředí z hlediska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5856" y="5949269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71953"/>
              </p:ext>
            </p:extLst>
          </p:nvPr>
        </p:nvGraphicFramePr>
        <p:xfrm>
          <a:off x="539552" y="1933574"/>
          <a:ext cx="720080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4680520"/>
              </a:tblGrid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úrovně hluku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kvality ovzduší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čistoty veřejných prostranství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řešení dopravní situace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… řešení bezpečnosti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412776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Q.16a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kvalitní životní prostředí z hlediska </a:t>
            </a:r>
            <a:r>
              <a:rPr lang="pl-PL" sz="1100" i="1" dirty="0" smtClean="0">
                <a:solidFill>
                  <a:prstClr val="black"/>
                </a:solidFill>
              </a:rPr>
              <a:t>….. Q.16b </a:t>
            </a:r>
            <a:r>
              <a:rPr lang="pl-PL" sz="1100" i="1" dirty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Q.16a </a:t>
            </a:r>
            <a:r>
              <a:rPr lang="pl-PL" sz="1100" i="1" dirty="0">
                <a:solidFill>
                  <a:prstClr val="black"/>
                </a:solidFill>
              </a:rPr>
              <a:t>určitě/spíše NE, co Vám konkrétně vadí (zdroje, lokality, …)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565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.5 Je v Praze 5 kvalitní životní prostředí z hlediska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 smtClean="0">
              <a:solidFill>
                <a:srgbClr val="6633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srgbClr val="663300"/>
                </a:solidFill>
              </a:rPr>
              <a:t>(pokračování)</a:t>
            </a:r>
            <a:endParaRPr lang="cs-CZ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113849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NE, ve které konkrétní lokalitě?</a:t>
            </a:r>
          </a:p>
          <a:p>
            <a:r>
              <a:rPr lang="cs-CZ" sz="1400" dirty="0">
                <a:solidFill>
                  <a:srgbClr val="663300"/>
                </a:solidFill>
              </a:rPr>
              <a:t>(nejčetnější spontánní odpovědi</a:t>
            </a:r>
            <a:r>
              <a:rPr lang="cs-CZ" sz="1400" dirty="0" smtClean="0">
                <a:solidFill>
                  <a:srgbClr val="663300"/>
                </a:solidFill>
              </a:rPr>
              <a:t>)</a:t>
            </a:r>
            <a:endParaRPr lang="cs-CZ" sz="1400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8398" y="1590290"/>
            <a:ext cx="1375100" cy="1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kterým něco vadí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6030" y="113907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NE, v čem konkrétně?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>
                <a:solidFill>
                  <a:srgbClr val="663300"/>
                </a:solidFill>
              </a:rPr>
              <a:t>(nejčetnější </a:t>
            </a:r>
            <a:r>
              <a:rPr lang="cs-CZ" sz="1400" dirty="0">
                <a:solidFill>
                  <a:srgbClr val="663300"/>
                </a:solidFill>
              </a:rPr>
              <a:t>spontánní odpovědi</a:t>
            </a:r>
            <a:r>
              <a:rPr lang="cs-CZ" sz="1400" dirty="0" smtClean="0">
                <a:solidFill>
                  <a:srgbClr val="663300"/>
                </a:solidFill>
              </a:rPr>
              <a:t>)</a:t>
            </a:r>
            <a:endParaRPr lang="cs-CZ" sz="1400" dirty="0">
              <a:solidFill>
                <a:srgbClr val="6633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0046" y="1590290"/>
            <a:ext cx="1375100" cy="1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kterým něco vadí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05302"/>
              </p:ext>
            </p:extLst>
          </p:nvPr>
        </p:nvGraphicFramePr>
        <p:xfrm>
          <a:off x="285750" y="2183096"/>
          <a:ext cx="8678738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008"/>
                <a:gridCol w="6141730"/>
              </a:tblGrid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úrovně hluku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kvality ovzduší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čistoty veřejných prostranství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řešení dopravní situace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… řešení bezpečnosti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1354217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28288"/>
              </p:ext>
            </p:extLst>
          </p:nvPr>
        </p:nvGraphicFramePr>
        <p:xfrm>
          <a:off x="2950046" y="1762881"/>
          <a:ext cx="2990106" cy="440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978"/>
                <a:gridCol w="576064"/>
                <a:gridCol w="576064"/>
              </a:tblGrid>
              <a:tr h="4034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Důvody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cs-CZ" sz="10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Velké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množství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aut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75,3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Tramvaje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14,5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Doprava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Letadla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Velké množství kamionů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Velké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množství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aut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74,4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Doprava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Smog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Prach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Pivovar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Nepořádek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odpadky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obecně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36,2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Psí exkrementy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Nepořádek veřejných prostranství obecně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Malé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množství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kontejnerů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odpadkových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košů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Bezdomovci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Doprava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44,8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Kolony aut, zácpy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24,8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Málo parkovacích míst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Velké množství aut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Nebezpečné přechody - neohleduplnost řidičů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Bezdomovci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Feťáci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Málo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policistů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Romové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Kriminalita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76234"/>
              </p:ext>
            </p:extLst>
          </p:nvPr>
        </p:nvGraphicFramePr>
        <p:xfrm>
          <a:off x="6156176" y="1762881"/>
          <a:ext cx="2558058" cy="440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922"/>
                <a:gridCol w="576064"/>
                <a:gridCol w="648072"/>
              </a:tblGrid>
              <a:tr h="4034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Lokality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Plzeňská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31,2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Radlická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Plzeňská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27,8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25,6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15,9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26,1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Plzeňská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30,4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23,2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18,4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Vrchlického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23,2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Na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Skalce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2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20477009"/>
              </p:ext>
            </p:extLst>
          </p:nvPr>
        </p:nvGraphicFramePr>
        <p:xfrm>
          <a:off x="1488375" y="620688"/>
          <a:ext cx="495583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85760735"/>
              </p:ext>
            </p:extLst>
          </p:nvPr>
        </p:nvGraphicFramePr>
        <p:xfrm>
          <a:off x="323528" y="620688"/>
          <a:ext cx="282103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47664" y="5949269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Q.17a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je dostatek </a:t>
            </a:r>
            <a:r>
              <a:rPr lang="pl-PL" sz="1100" i="1" dirty="0" smtClean="0">
                <a:solidFill>
                  <a:prstClr val="black"/>
                </a:solidFill>
              </a:rPr>
              <a:t>….. Q.17b </a:t>
            </a:r>
            <a:r>
              <a:rPr lang="pl-PL" sz="1100" i="1" dirty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Q.17a </a:t>
            </a:r>
            <a:r>
              <a:rPr lang="pl-PL" sz="1100" i="1" dirty="0">
                <a:solidFill>
                  <a:prstClr val="black"/>
                </a:solidFill>
              </a:rPr>
              <a:t>určitě/spíše NE, v jaké lokalitě Prahy 5 si myslíte, že by jich mělo být více …….?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353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.6 Je v Praze 5 dostatek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7647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NE,  ve které lokalitě by jich mělo být více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>
                <a:solidFill>
                  <a:srgbClr val="663300"/>
                </a:solidFill>
              </a:rPr>
              <a:t>(nejčetnější spontánní odpovědi)</a:t>
            </a:r>
            <a:endParaRPr lang="cs-CZ" sz="1400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64288" y="1288970"/>
            <a:ext cx="1713386" cy="1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mají nedostatek …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21712"/>
              </p:ext>
            </p:extLst>
          </p:nvPr>
        </p:nvGraphicFramePr>
        <p:xfrm>
          <a:off x="107504" y="1933574"/>
          <a:ext cx="900100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031"/>
                <a:gridCol w="7683969"/>
              </a:tblGrid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kvalitních přírodních parků pro rekreaci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městské zeleně k odpočinku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bezpečných zařízení pro maminky s dětmi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Arial"/>
                          <a:ea typeface="Times New Roman"/>
                        </a:rPr>
                        <a:t>… sportovišť pro seniory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…sportovišť pro děti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35896" y="690823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2475" y="1247161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65437"/>
              </p:ext>
            </p:extLst>
          </p:nvPr>
        </p:nvGraphicFramePr>
        <p:xfrm>
          <a:off x="6986042" y="1513359"/>
          <a:ext cx="1944216" cy="441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76064"/>
                <a:gridCol w="576064"/>
              </a:tblGrid>
              <a:tr h="3744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Pokračování tabulky vlevo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00" marR="7200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Cibulka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OC Nový Smíchov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Smíchovské nádraží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Kavalírka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Plzeňská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OC Nový Smíchov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Kavalírka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Smíchovské nádraží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Neuvedeno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Neuvedeno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Kavalírka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Klamovka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Park Sacré Coeur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Na Skalce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Klamovka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Jinonice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Neuvedeno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Malvazinky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Kavalírka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Radlická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Cibulka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Jinonice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33216"/>
              </p:ext>
            </p:extLst>
          </p:nvPr>
        </p:nvGraphicFramePr>
        <p:xfrm>
          <a:off x="4932040" y="1513359"/>
          <a:ext cx="1944216" cy="440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76064"/>
                <a:gridCol w="576064"/>
              </a:tblGrid>
              <a:tr h="4034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Lokality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36,9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39,1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Cibulka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25,3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18,9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29,9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24,7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Klamovka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008138" y="1484784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572427"/>
              </p:ext>
            </p:extLst>
          </p:nvPr>
        </p:nvGraphicFramePr>
        <p:xfrm>
          <a:off x="0" y="1916832"/>
          <a:ext cx="5004048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05358" y="5517232"/>
            <a:ext cx="48870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Q.2 </a:t>
            </a:r>
            <a:r>
              <a:rPr lang="pt-BR" sz="1100" i="1" dirty="0">
                <a:solidFill>
                  <a:prstClr val="black"/>
                </a:solidFill>
              </a:rPr>
              <a:t>Jak jste spokojen/a s úrovní MŠ a ZŠ ve Vašem okolí?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61284" y="144053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.7 Spokojenost s úrovní MŠ a ZŠ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7624" y="1404520"/>
            <a:ext cx="2496276" cy="262878"/>
            <a:chOff x="1260130" y="1124744"/>
            <a:chExt cx="2062895" cy="432048"/>
          </a:xfrm>
        </p:grpSpPr>
        <p:sp>
          <p:nvSpPr>
            <p:cNvPr id="14" name="Right Arrow 13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9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9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900" b="1" dirty="0" smtClean="0">
                  <a:solidFill>
                    <a:schemeClr val="tx1"/>
                  </a:solidFill>
                </a:rPr>
                <a:t> ..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137102"/>
              </p:ext>
            </p:extLst>
          </p:nvPr>
        </p:nvGraphicFramePr>
        <p:xfrm>
          <a:off x="285750" y="1648970"/>
          <a:ext cx="4070225" cy="104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Zaoblený obdélník 5"/>
          <p:cNvSpPr/>
          <p:nvPr/>
        </p:nvSpPr>
        <p:spPr>
          <a:xfrm>
            <a:off x="285750" y="188640"/>
            <a:ext cx="357553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5. </a:t>
            </a:r>
            <a:r>
              <a:rPr lang="cs-CZ" sz="2000" b="1" dirty="0">
                <a:solidFill>
                  <a:srgbClr val="FFFFFF"/>
                </a:solidFill>
              </a:rPr>
              <a:t>Podmínky pro život v Praze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846" y="1340768"/>
            <a:ext cx="8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64704"/>
            <a:ext cx="85347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500" b="1" dirty="0" smtClean="0"/>
              <a:t>1. Předmět </a:t>
            </a:r>
            <a:r>
              <a:rPr lang="cs-CZ" sz="1500" b="1" dirty="0"/>
              <a:t>výzkumu</a:t>
            </a:r>
          </a:p>
          <a:p>
            <a:pPr>
              <a:spcBef>
                <a:spcPts val="1200"/>
              </a:spcBef>
            </a:pPr>
            <a:r>
              <a:rPr lang="cs-CZ" sz="1500" b="1" dirty="0" smtClean="0"/>
              <a:t>2. Metodologie</a:t>
            </a:r>
            <a:endParaRPr lang="cs-CZ" sz="1500" b="1" dirty="0"/>
          </a:p>
          <a:p>
            <a:pPr>
              <a:spcBef>
                <a:spcPts val="1200"/>
              </a:spcBef>
            </a:pPr>
            <a:r>
              <a:rPr lang="cs-CZ" sz="1500" b="1" dirty="0" smtClean="0"/>
              <a:t>3. Hodnocení působení současné radnice </a:t>
            </a:r>
            <a:r>
              <a:rPr lang="cs-CZ" sz="1500" b="1" dirty="0"/>
              <a:t>Prahy 5</a:t>
            </a:r>
          </a:p>
          <a:p>
            <a:pPr marL="720000" lvl="1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3.1 Mají občané zájem </a:t>
            </a:r>
            <a:r>
              <a:rPr lang="cs-CZ" sz="1500" b="1" dirty="0">
                <a:solidFill>
                  <a:srgbClr val="663300"/>
                </a:solidFill>
              </a:rPr>
              <a:t>o komunální politiku</a:t>
            </a:r>
            <a:r>
              <a:rPr lang="en-US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3.</a:t>
            </a:r>
            <a:r>
              <a:rPr lang="en-US" sz="1500" b="1" dirty="0" smtClean="0">
                <a:solidFill>
                  <a:srgbClr val="663300"/>
                </a:solidFill>
              </a:rPr>
              <a:t>2</a:t>
            </a:r>
            <a:r>
              <a:rPr lang="cs-CZ" sz="1500" b="1" dirty="0" smtClean="0">
                <a:solidFill>
                  <a:srgbClr val="663300"/>
                </a:solidFill>
              </a:rPr>
              <a:t> Spokojenost </a:t>
            </a:r>
            <a:r>
              <a:rPr lang="cs-CZ" sz="1500" b="1" dirty="0">
                <a:solidFill>
                  <a:srgbClr val="663300"/>
                </a:solidFill>
              </a:rPr>
              <a:t>se současnými kroky radnice a policie při řešení negativních jevů v Praze </a:t>
            </a:r>
            <a:r>
              <a:rPr lang="cs-CZ" sz="1500" b="1" dirty="0" smtClean="0">
                <a:solidFill>
                  <a:srgbClr val="663300"/>
                </a:solidFill>
              </a:rPr>
              <a:t>5</a:t>
            </a:r>
          </a:p>
          <a:p>
            <a:pPr>
              <a:spcBef>
                <a:spcPts val="1200"/>
              </a:spcBef>
            </a:pPr>
            <a:r>
              <a:rPr lang="cs-CZ" sz="1500" b="1" dirty="0" smtClean="0"/>
              <a:t>4. Zdroje </a:t>
            </a:r>
            <a:r>
              <a:rPr lang="cs-CZ" sz="1500" b="1" dirty="0"/>
              <a:t>informací o dění v městské části Praha 5</a:t>
            </a:r>
          </a:p>
          <a:p>
            <a:pPr marL="720000" lvl="2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4.</a:t>
            </a:r>
            <a:r>
              <a:rPr lang="en-US" sz="1500" b="1" dirty="0" smtClean="0">
                <a:solidFill>
                  <a:srgbClr val="663300"/>
                </a:solidFill>
              </a:rPr>
              <a:t>1</a:t>
            </a:r>
            <a:r>
              <a:rPr lang="cs-CZ" sz="1500" b="1" dirty="0" smtClean="0">
                <a:solidFill>
                  <a:srgbClr val="663300"/>
                </a:solidFill>
              </a:rPr>
              <a:t> Měsíčník </a:t>
            </a:r>
            <a:r>
              <a:rPr lang="cs-CZ" sz="1500" b="1" dirty="0">
                <a:solidFill>
                  <a:srgbClr val="663300"/>
                </a:solidFill>
              </a:rPr>
              <a:t>„Pětka pro vás</a:t>
            </a:r>
            <a:r>
              <a:rPr lang="cs-CZ" sz="1500" b="1" dirty="0" smtClean="0">
                <a:solidFill>
                  <a:srgbClr val="663300"/>
                </a:solidFill>
              </a:rPr>
              <a:t>“? - Znají občané tento měsíčník? Čtou </a:t>
            </a:r>
            <a:r>
              <a:rPr lang="cs-CZ" sz="1500" b="1" dirty="0">
                <a:solidFill>
                  <a:srgbClr val="663300"/>
                </a:solidFill>
              </a:rPr>
              <a:t>tento měsíčník</a:t>
            </a:r>
            <a:r>
              <a:rPr lang="cs-CZ" sz="1500" b="1" dirty="0" smtClean="0">
                <a:solidFill>
                  <a:srgbClr val="663300"/>
                </a:solidFill>
              </a:rPr>
              <a:t>?</a:t>
            </a:r>
            <a:r>
              <a:rPr lang="cs-CZ" sz="1500" dirty="0"/>
              <a:t> </a:t>
            </a:r>
            <a:r>
              <a:rPr lang="cs-CZ" sz="1500" b="1" dirty="0">
                <a:solidFill>
                  <a:srgbClr val="663300"/>
                </a:solidFill>
              </a:rPr>
              <a:t>Sledují občané tento měsíčník na internetu?  </a:t>
            </a:r>
          </a:p>
          <a:p>
            <a:pPr marL="720000" lvl="1" indent="-360000">
              <a:spcBef>
                <a:spcPts val="1200"/>
              </a:spcBef>
            </a:pPr>
            <a:r>
              <a:rPr lang="cs-CZ" sz="1500" b="1" dirty="0" smtClean="0">
                <a:solidFill>
                  <a:srgbClr val="663300"/>
                </a:solidFill>
              </a:rPr>
              <a:t>4.</a:t>
            </a:r>
            <a:r>
              <a:rPr lang="en-US" sz="1500" b="1" dirty="0" smtClean="0">
                <a:solidFill>
                  <a:srgbClr val="663300"/>
                </a:solidFill>
              </a:rPr>
              <a:t>2</a:t>
            </a:r>
            <a:r>
              <a:rPr lang="cs-CZ" sz="1500" b="1" dirty="0" smtClean="0">
                <a:solidFill>
                  <a:srgbClr val="663300"/>
                </a:solidFill>
              </a:rPr>
              <a:t> Sledují občané </a:t>
            </a:r>
            <a:r>
              <a:rPr lang="pt-BR" sz="1500" b="1" dirty="0" smtClean="0">
                <a:solidFill>
                  <a:srgbClr val="663300"/>
                </a:solidFill>
              </a:rPr>
              <a:t>radniční </a:t>
            </a:r>
            <a:r>
              <a:rPr lang="pt-BR" sz="1500" b="1" dirty="0">
                <a:solidFill>
                  <a:srgbClr val="663300"/>
                </a:solidFill>
              </a:rPr>
              <a:t>internetovou televizi na adrese </a:t>
            </a:r>
            <a:r>
              <a:rPr lang="pt-BR" sz="1500" b="1" dirty="0">
                <a:solidFill>
                  <a:srgbClr val="663300"/>
                </a:solidFill>
                <a:hlinkClick r:id="rId2"/>
              </a:rPr>
              <a:t>www.TVP5.cz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</a:p>
          <a:p>
            <a:pPr marL="720000" lvl="1" indent="-360000">
              <a:spcBef>
                <a:spcPts val="1200"/>
              </a:spcBef>
            </a:pPr>
            <a:r>
              <a:rPr lang="en-US" sz="1500" b="1" dirty="0" smtClean="0">
                <a:solidFill>
                  <a:srgbClr val="663300"/>
                </a:solidFill>
              </a:rPr>
              <a:t>4</a:t>
            </a:r>
            <a:r>
              <a:rPr lang="cs-CZ" sz="1500" b="1" dirty="0" smtClean="0">
                <a:solidFill>
                  <a:srgbClr val="663300"/>
                </a:solidFill>
              </a:rPr>
              <a:t>.</a:t>
            </a:r>
            <a:r>
              <a:rPr lang="en-US" sz="1500" b="1" dirty="0">
                <a:solidFill>
                  <a:srgbClr val="663300"/>
                </a:solidFill>
              </a:rPr>
              <a:t>3</a:t>
            </a:r>
            <a:r>
              <a:rPr lang="cs-CZ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Územní plán Městské části Praha 5 – Vědí občané, co to je? Zajímají se něj? Chtějí se aktivně podílet na jeho schvalování</a:t>
            </a:r>
            <a:r>
              <a:rPr lang="cs-CZ" sz="1500" b="1" dirty="0" smtClean="0">
                <a:solidFill>
                  <a:srgbClr val="663300"/>
                </a:solidFill>
              </a:rPr>
              <a:t>?</a:t>
            </a:r>
          </a:p>
          <a:p>
            <a:pPr>
              <a:spcBef>
                <a:spcPts val="1200"/>
              </a:spcBef>
              <a:defRPr/>
            </a:pPr>
            <a:r>
              <a:rPr lang="cs-CZ" sz="1500" b="1" dirty="0"/>
              <a:t>5. Podmínky pro život v Praze 5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5.1 Co by se mělo zlepšit v Praze 5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5.2 Jak moc v Praze 5 chybí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5.3 Je v Praze 5 dostatek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r>
              <a:rPr lang="cs-CZ" sz="1500" b="1" dirty="0">
                <a:solidFill>
                  <a:srgbClr val="663300"/>
                </a:solidFill>
              </a:rPr>
              <a:t> Pro jaké sporty je v Praze 5 nedostatek sportovišť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256551"/>
              </p:ext>
            </p:extLst>
          </p:nvPr>
        </p:nvGraphicFramePr>
        <p:xfrm>
          <a:off x="320080" y="1700808"/>
          <a:ext cx="3109267" cy="180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27916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farmářské trhy u Anděla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956351"/>
              </p:ext>
            </p:extLst>
          </p:nvPr>
        </p:nvGraphicFramePr>
        <p:xfrm>
          <a:off x="4315950" y="1596282"/>
          <a:ext cx="4687128" cy="342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39552" y="3383415"/>
            <a:ext cx="2831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Q.9a Navštěvujete farmářské trhy u Anděla?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71829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6</a:t>
            </a:r>
            <a:r>
              <a:rPr lang="cs-CZ" sz="2000" b="1" dirty="0" smtClean="0">
                <a:solidFill>
                  <a:srgbClr val="FFFFFF"/>
                </a:solidFill>
              </a:rPr>
              <a:t>. Postoj občanů k trhům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268760"/>
            <a:ext cx="388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Jaký je postoj občanů k farmářským trhům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16016" y="5085184"/>
            <a:ext cx="4176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Q.9b Jaký máte názor na farmářské </a:t>
            </a:r>
            <a:r>
              <a:rPr lang="pt-BR" sz="1100" i="1" dirty="0" smtClean="0">
                <a:solidFill>
                  <a:prstClr val="black"/>
                </a:solidFill>
              </a:rPr>
              <a:t>trhy? </a:t>
            </a:r>
            <a:r>
              <a:rPr lang="pt-BR" sz="1100" i="1" dirty="0">
                <a:solidFill>
                  <a:prstClr val="black"/>
                </a:solidFill>
              </a:rPr>
              <a:t>Vyberte z následujících výroků jeden, se kterým nejvíce souhlasíte.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37890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pozitivní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4730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neutrální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882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negativní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7647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6</a:t>
            </a:r>
            <a:r>
              <a:rPr lang="cs-CZ" b="1" dirty="0" smtClean="0">
                <a:solidFill>
                  <a:srgbClr val="663300"/>
                </a:solidFill>
              </a:rPr>
              <a:t>.1 Farmářské trhy </a:t>
            </a:r>
            <a:r>
              <a:rPr lang="cs-CZ" b="1" dirty="0">
                <a:solidFill>
                  <a:srgbClr val="663300"/>
                </a:solidFill>
              </a:rPr>
              <a:t>(</a:t>
            </a:r>
            <a:r>
              <a:rPr lang="cs-CZ" b="1" dirty="0" smtClean="0">
                <a:solidFill>
                  <a:srgbClr val="663300"/>
                </a:solidFill>
              </a:rPr>
              <a:t>u Anděla a na Barrandově)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00414" y="155679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06/2012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83768" y="170080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06/2012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1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257075"/>
              </p:ext>
            </p:extLst>
          </p:nvPr>
        </p:nvGraphicFramePr>
        <p:xfrm>
          <a:off x="310605" y="4293096"/>
          <a:ext cx="3109267" cy="180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4053" y="38610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farmářské trhy na Barrandově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0076" y="6226909"/>
            <a:ext cx="33218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Q.9a Navštěvujete farmářské trhy </a:t>
            </a:r>
            <a:r>
              <a:rPr lang="cs-CZ" sz="1100" i="1" dirty="0" smtClean="0">
                <a:solidFill>
                  <a:prstClr val="black"/>
                </a:solidFill>
              </a:rPr>
              <a:t>na Barrandově</a:t>
            </a:r>
            <a:r>
              <a:rPr lang="pt-BR" sz="1100" i="1" dirty="0" smtClean="0">
                <a:solidFill>
                  <a:prstClr val="black"/>
                </a:solidFill>
              </a:rPr>
              <a:t>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83768" y="435506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06/2012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4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334583"/>
              </p:ext>
            </p:extLst>
          </p:nvPr>
        </p:nvGraphicFramePr>
        <p:xfrm>
          <a:off x="285750" y="1874577"/>
          <a:ext cx="3109267" cy="174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27916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sváteční trhy u Anděla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900350"/>
              </p:ext>
            </p:extLst>
          </p:nvPr>
        </p:nvGraphicFramePr>
        <p:xfrm>
          <a:off x="4315950" y="1596283"/>
          <a:ext cx="4687128" cy="327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56084" y="3665930"/>
            <a:ext cx="2831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Q.10a Navštěvujete sváteční trhy (velikonoční, vánoční) u Anděla?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71829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6. Postoj občanů k trhům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268760"/>
            <a:ext cx="388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solidFill>
                  <a:srgbClr val="663300"/>
                </a:solidFill>
              </a:rPr>
              <a:t>Jaký je postoj občanů k </a:t>
            </a:r>
            <a:r>
              <a:rPr lang="cs-CZ" sz="1400" b="1" dirty="0" smtClean="0">
                <a:solidFill>
                  <a:srgbClr val="663300"/>
                </a:solidFill>
              </a:rPr>
              <a:t>těmto svátečním trhům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16016" y="5085184"/>
            <a:ext cx="417646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Q.10b Jaký máte názor na sváteční trhy (velikonoční, vánoční) u Anděla? Vyberte z následujících výroků jeden, se kterým nejvíce souhlasíte.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37890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pozitivní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4730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neutrální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882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negativní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764704"/>
            <a:ext cx="50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6</a:t>
            </a:r>
            <a:r>
              <a:rPr lang="cs-CZ" b="1" dirty="0" smtClean="0">
                <a:solidFill>
                  <a:srgbClr val="663300"/>
                </a:solidFill>
              </a:rPr>
              <a:t>.2 Sváteční </a:t>
            </a:r>
            <a:r>
              <a:rPr lang="cs-CZ" b="1" dirty="0">
                <a:solidFill>
                  <a:srgbClr val="663300"/>
                </a:solidFill>
              </a:rPr>
              <a:t>trhy (velikonoční, vánoční) u </a:t>
            </a:r>
            <a:r>
              <a:rPr lang="cs-CZ" b="1" dirty="0" smtClean="0">
                <a:solidFill>
                  <a:srgbClr val="663300"/>
                </a:solidFill>
              </a:rPr>
              <a:t>Anděla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11760" y="1802383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06/2012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700414" y="155679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06/2012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75362"/>
              </p:ext>
            </p:extLst>
          </p:nvPr>
        </p:nvGraphicFramePr>
        <p:xfrm>
          <a:off x="532604" y="3506679"/>
          <a:ext cx="6127628" cy="2911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5460"/>
                <a:gridCol w="1512168"/>
              </a:tblGrid>
              <a:tr h="31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Venkovní sportovní akce např. pražský maraton, cyklistické jízdy a výlety, procházky po památkách, sportování na Císařské louce, v TJ Sokol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Výstavy v </a:t>
                      </a:r>
                      <a:r>
                        <a:rPr lang="cs-CZ" sz="1000" b="1" dirty="0" err="1" smtClean="0">
                          <a:effectLst/>
                          <a:latin typeface="Arial"/>
                          <a:ea typeface="Times New Roman"/>
                        </a:rPr>
                        <a:t>Portheimce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 nebo na úřadu MČ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Divadelní představení ve Švandově divadle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Výstavy v Kinského zahradách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Koncerty v Národním domě na Smíchově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Jazzový festival JAZZ ON5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Přednášky či konzultace v informačním centru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Knihovny, kluby (pro seniory) – semináře, školení o PC pro seniory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Týden nevládních neziskových organizací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Noc</a:t>
                      </a:r>
                      <a:r>
                        <a:rPr lang="cs-CZ" sz="1000" b="1" baseline="0" dirty="0" smtClean="0">
                          <a:effectLst/>
                          <a:latin typeface="Arial"/>
                          <a:ea typeface="Times New Roman"/>
                        </a:rPr>
                        <a:t> literatury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300192" y="1844824"/>
            <a:ext cx="24440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Q.18 </a:t>
            </a:r>
            <a:r>
              <a:rPr lang="pl-PL" sz="1100" i="1" dirty="0">
                <a:solidFill>
                  <a:prstClr val="black"/>
                </a:solidFill>
              </a:rPr>
              <a:t>Podílíte se aktivně na občanském životě v Praze 5 tím, že ……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.1 Jak se občané podílejí na veřejném životě v Praze 5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06710"/>
              </p:ext>
            </p:extLst>
          </p:nvPr>
        </p:nvGraphicFramePr>
        <p:xfrm>
          <a:off x="395536" y="1363828"/>
          <a:ext cx="5400600" cy="1273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  <a:gridCol w="1584176"/>
              </a:tblGrid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 jste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členem nějakého občanského sdružení (sociální, sportovní, politické 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..)?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 sponzorujete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(školu, charitu, církev, občanské sdružení, konkrétní projekt v P5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 jste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 aktivním kontaktu s radnicí (chodíte na semináře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)?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23528" y="278092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.2 Zúčastnili se občané v posledním roce následujících akcí podporovaných radnicí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948264" y="5201324"/>
            <a:ext cx="18722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Q.19a </a:t>
            </a:r>
            <a:r>
              <a:rPr lang="pl-PL" sz="1100" i="1" dirty="0">
                <a:solidFill>
                  <a:prstClr val="black"/>
                </a:solidFill>
              </a:rPr>
              <a:t>Zúčastnil/a jste se v Praze 5 za poslední rok (popřípadě se šel/šla podívat) následujících společenských a komunitních akcí podporovaných radnicí: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325557485"/>
              </p:ext>
            </p:extLst>
          </p:nvPr>
        </p:nvGraphicFramePr>
        <p:xfrm>
          <a:off x="4832893" y="2996952"/>
          <a:ext cx="297946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0192" y="688225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08304" y="319253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219868093"/>
              </p:ext>
            </p:extLst>
          </p:nvPr>
        </p:nvGraphicFramePr>
        <p:xfrm>
          <a:off x="3909889" y="692696"/>
          <a:ext cx="3254399" cy="206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3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38252193"/>
              </p:ext>
            </p:extLst>
          </p:nvPr>
        </p:nvGraphicFramePr>
        <p:xfrm>
          <a:off x="3347864" y="836712"/>
          <a:ext cx="51376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644008" y="4725144"/>
            <a:ext cx="25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Q.19b Jaký typ akcí by měla radnice do budoucna více podporovat?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.3 Jaký typ akcí by měla radnice více podporovat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0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42361910"/>
              </p:ext>
            </p:extLst>
          </p:nvPr>
        </p:nvGraphicFramePr>
        <p:xfrm>
          <a:off x="2339752" y="836712"/>
          <a:ext cx="29653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563888" y="4077072"/>
            <a:ext cx="1224136" cy="288043"/>
            <a:chOff x="3851920" y="4797152"/>
            <a:chExt cx="1224136" cy="288043"/>
          </a:xfrm>
        </p:grpSpPr>
        <p:sp>
          <p:nvSpPr>
            <p:cNvPr id="12" name="Left Arrow 11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268760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0187"/>
              </p:ext>
            </p:extLst>
          </p:nvPr>
        </p:nvGraphicFramePr>
        <p:xfrm>
          <a:off x="827584" y="1772816"/>
          <a:ext cx="7128792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4680520"/>
              </a:tblGrid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v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oblasti sportu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společenské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a kulturní akce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akce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na vodě (na Vltavě)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pouliční </a:t>
                      </a: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slavnosti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/>
                          <a:ea typeface="Times New Roman"/>
                        </a:rPr>
                        <a:t>… trhy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55056"/>
              </p:ext>
            </p:extLst>
          </p:nvPr>
        </p:nvGraphicFramePr>
        <p:xfrm>
          <a:off x="755576" y="4581128"/>
          <a:ext cx="2927970" cy="16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842"/>
                <a:gridCol w="576064"/>
                <a:gridCol w="576064"/>
              </a:tblGrid>
              <a:tr h="3044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Jaké jiné akce občané spontánně navrhovali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</a:t>
                      </a: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Akce pro děti a mládež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620" marR="7620" marT="7620" marB="0" anchor="b"/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Sváteční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slavnosti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poutě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7620" marR="7620" marT="7620" marB="0" anchor="b"/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Koncerty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7620" marR="7620" marT="7620" marB="0" anchor="b"/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Literatura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knihovny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7620" marR="7620" marT="7620" marB="0" anchor="b"/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Boj proti drogám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620" marR="7620" marT="7620" marB="0" anchor="b"/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Vzdělávací projekty ve školách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620" marR="7620" marT="7620" marB="0" anchor="b"/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Relaxace - solná jeskyně, apod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620" marR="7620" marT="7620" marB="0" anchor="b"/>
                </a:tc>
              </a:tr>
              <a:tr h="17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Sociální programy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5576" y="4149080"/>
            <a:ext cx="23762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663300"/>
                </a:solidFill>
              </a:rPr>
              <a:t>Další navrhované akce ...</a:t>
            </a:r>
          </a:p>
          <a:p>
            <a:r>
              <a:rPr lang="cs-CZ" sz="1000" dirty="0">
                <a:solidFill>
                  <a:srgbClr val="663300"/>
                </a:solidFill>
              </a:rPr>
              <a:t>(spontánně jmenované</a:t>
            </a:r>
            <a:r>
              <a:rPr lang="cs-CZ" sz="1000" dirty="0" smtClean="0">
                <a:solidFill>
                  <a:srgbClr val="663300"/>
                </a:solidFill>
              </a:rPr>
              <a:t>)</a:t>
            </a:r>
            <a:endParaRPr lang="cs-CZ" sz="1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32914934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75903" y="5805264"/>
            <a:ext cx="81327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Q.20 </a:t>
            </a:r>
            <a:r>
              <a:rPr lang="pl-PL" sz="1100" i="1" dirty="0">
                <a:solidFill>
                  <a:prstClr val="black"/>
                </a:solidFill>
              </a:rPr>
              <a:t>Pokud radnice Prahy 5 vyhlásí akce týkající se následujících oblastí, měl/a byste zájem na nich aktivně spolupracovat ….?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.4 Mají občané zájem aktivně spolupracovat na akcích v následujících oblastech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41087"/>
              </p:ext>
            </p:extLst>
          </p:nvPr>
        </p:nvGraphicFramePr>
        <p:xfrm>
          <a:off x="285750" y="1942476"/>
          <a:ext cx="8318698" cy="357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Bezpečnosti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Školství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Sportu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Kultury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Ochrany památek Prahy 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Plánování výstavby (nový územní plán, studie  rozvoje  - Smíchov Jih,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Ochrany přírodního prostředí (ochranu PP prokopské údolí, Šalamounka, ….)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26459994"/>
              </p:ext>
            </p:extLst>
          </p:nvPr>
        </p:nvGraphicFramePr>
        <p:xfrm>
          <a:off x="2987824" y="764704"/>
          <a:ext cx="2965300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211960" y="5445224"/>
            <a:ext cx="1224136" cy="288043"/>
            <a:chOff x="3851920" y="4797152"/>
            <a:chExt cx="1224136" cy="288043"/>
          </a:xfrm>
        </p:grpSpPr>
        <p:sp>
          <p:nvSpPr>
            <p:cNvPr id="12" name="Left Arrow 11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73364" y="47667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1412776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704030"/>
              </p:ext>
            </p:extLst>
          </p:nvPr>
        </p:nvGraphicFramePr>
        <p:xfrm>
          <a:off x="500034" y="795563"/>
          <a:ext cx="36433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344061"/>
              </p:ext>
            </p:extLst>
          </p:nvPr>
        </p:nvGraphicFramePr>
        <p:xfrm>
          <a:off x="4527971" y="908646"/>
          <a:ext cx="4450606" cy="27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500562" y="66263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.2 </a:t>
            </a:r>
            <a:r>
              <a:rPr lang="cs-CZ" dirty="0"/>
              <a:t>Věk</a:t>
            </a:r>
            <a:endParaRPr lang="en-US" dirty="0"/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00034" y="662635"/>
            <a:ext cx="133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 </a:t>
            </a:r>
            <a:r>
              <a:rPr lang="cs-CZ" dirty="0"/>
              <a:t>Pohlaví</a:t>
            </a:r>
            <a:endParaRPr lang="en-US" dirty="0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477200" y="910807"/>
            <a:ext cx="19812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věk</a:t>
            </a:r>
            <a:r>
              <a:rPr lang="en-US" sz="1100" dirty="0" smtClean="0">
                <a:latin typeface="Calibri" pitchFamily="34" charset="0"/>
              </a:rPr>
              <a:t>: </a:t>
            </a:r>
            <a:r>
              <a:rPr lang="cs-CZ" sz="1100" dirty="0" smtClean="0">
                <a:latin typeface="Calibri" pitchFamily="34" charset="0"/>
              </a:rPr>
              <a:t>45,5 let</a:t>
            </a:r>
            <a:endParaRPr lang="en-US" sz="1100" dirty="0">
              <a:latin typeface="Calibri" pitchFamily="34" charset="0"/>
            </a:endParaRPr>
          </a:p>
        </p:txBody>
      </p:sp>
      <p:graphicFrame>
        <p:nvGraphicFramePr>
          <p:cNvPr id="14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202219"/>
              </p:ext>
            </p:extLst>
          </p:nvPr>
        </p:nvGraphicFramePr>
        <p:xfrm>
          <a:off x="179512" y="3717032"/>
          <a:ext cx="4248472" cy="26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00034" y="3739234"/>
            <a:ext cx="299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.3 </a:t>
            </a:r>
            <a:r>
              <a:rPr lang="cs-CZ" dirty="0" smtClean="0"/>
              <a:t>Nejvyšší dosažené vzdělání</a:t>
            </a:r>
            <a:endParaRPr lang="en-US" dirty="0"/>
          </a:p>
        </p:txBody>
      </p:sp>
      <p:graphicFrame>
        <p:nvGraphicFramePr>
          <p:cNvPr id="2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633691"/>
              </p:ext>
            </p:extLst>
          </p:nvPr>
        </p:nvGraphicFramePr>
        <p:xfrm>
          <a:off x="4500562" y="3556136"/>
          <a:ext cx="4491608" cy="282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4932040" y="373923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.4 </a:t>
            </a:r>
            <a:r>
              <a:rPr lang="cs-CZ" dirty="0"/>
              <a:t>Čistý měsíční příjem domácnosti</a:t>
            </a:r>
            <a:endParaRPr lang="en-US" dirty="0"/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125852" y="4047011"/>
            <a:ext cx="264604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čistý měsíční příjem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28709 Kč</a:t>
            </a:r>
            <a:endParaRPr lang="en-US" sz="1100" dirty="0" smtClean="0">
              <a:latin typeface="Calibri" pitchFamily="34" charset="0"/>
            </a:endParaRPr>
          </a:p>
        </p:txBody>
      </p:sp>
      <p:sp>
        <p:nvSpPr>
          <p:cNvPr id="16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8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7742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9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86310"/>
              </p:ext>
            </p:extLst>
          </p:nvPr>
        </p:nvGraphicFramePr>
        <p:xfrm>
          <a:off x="141735" y="861973"/>
          <a:ext cx="5078337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388810" y="692696"/>
            <a:ext cx="21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sz="1600" dirty="0" smtClean="0"/>
              <a:t>8</a:t>
            </a:r>
            <a:r>
              <a:rPr lang="en-US" sz="1600" dirty="0" smtClean="0"/>
              <a:t>.5 </a:t>
            </a:r>
            <a:r>
              <a:rPr lang="cs-CZ" sz="1600" dirty="0"/>
              <a:t>Zaměstnání</a:t>
            </a:r>
            <a:endParaRPr lang="en-US" sz="1600" dirty="0"/>
          </a:p>
        </p:txBody>
      </p:sp>
      <p:graphicFrame>
        <p:nvGraphicFramePr>
          <p:cNvPr id="18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662262"/>
              </p:ext>
            </p:extLst>
          </p:nvPr>
        </p:nvGraphicFramePr>
        <p:xfrm>
          <a:off x="4500562" y="4271610"/>
          <a:ext cx="4071966" cy="215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571690"/>
              </p:ext>
            </p:extLst>
          </p:nvPr>
        </p:nvGraphicFramePr>
        <p:xfrm>
          <a:off x="357158" y="4282858"/>
          <a:ext cx="4143404" cy="217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28596" y="3933056"/>
            <a:ext cx="3639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sz="1600" dirty="0"/>
              <a:t>8</a:t>
            </a:r>
            <a:r>
              <a:rPr lang="en-US" sz="1600" dirty="0" smtClean="0"/>
              <a:t>.</a:t>
            </a:r>
            <a:r>
              <a:rPr lang="cs-CZ" sz="1600" dirty="0" smtClean="0"/>
              <a:t>7</a:t>
            </a:r>
            <a:r>
              <a:rPr lang="en-US" sz="1600" dirty="0" smtClean="0"/>
              <a:t> </a:t>
            </a:r>
            <a:r>
              <a:rPr lang="cs-CZ" sz="1600" dirty="0"/>
              <a:t>Počet členů ve společné domácnosti</a:t>
            </a:r>
            <a:endParaRPr lang="en-US" sz="1600" dirty="0"/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500562" y="3933056"/>
            <a:ext cx="445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</a:t>
            </a:r>
            <a:r>
              <a:rPr lang="cs-CZ" dirty="0" smtClean="0"/>
              <a:t>8</a:t>
            </a:r>
            <a:r>
              <a:rPr lang="en-US" dirty="0" smtClean="0"/>
              <a:t> </a:t>
            </a:r>
            <a:r>
              <a:rPr lang="cs-CZ" dirty="0"/>
              <a:t>Počet dětí do </a:t>
            </a:r>
            <a:r>
              <a:rPr lang="en-US" dirty="0"/>
              <a:t>18</a:t>
            </a:r>
            <a:r>
              <a:rPr lang="cs-CZ" dirty="0"/>
              <a:t>-ti</a:t>
            </a:r>
            <a:r>
              <a:rPr lang="en-US" dirty="0"/>
              <a:t> </a:t>
            </a:r>
            <a:r>
              <a:rPr lang="cs-CZ" dirty="0"/>
              <a:t>let ve společné domácnosti</a:t>
            </a:r>
            <a:endParaRPr lang="en-US" dirty="0"/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492186" y="4391526"/>
            <a:ext cx="250375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Průměrná velikost domácnosti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>
                <a:latin typeface="Calibri" pitchFamily="34" charset="0"/>
              </a:rPr>
              <a:t> </a:t>
            </a:r>
            <a:r>
              <a:rPr lang="cs-CZ" sz="1100" dirty="0" smtClean="0">
                <a:latin typeface="Calibri" pitchFamily="34" charset="0"/>
              </a:rPr>
              <a:t>2,6 členů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5148064" y="4391526"/>
            <a:ext cx="309634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počet dětí ve spol. domácnosti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0,42 dětí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2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8.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7742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273861"/>
              </p:ext>
            </p:extLst>
          </p:nvPr>
        </p:nvGraphicFramePr>
        <p:xfrm>
          <a:off x="5234533" y="1412776"/>
          <a:ext cx="2923406" cy="186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88024" y="69269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663300"/>
                </a:solidFill>
                <a:latin typeface="Calibri"/>
              </a:rPr>
              <a:t>8</a:t>
            </a:r>
            <a:r>
              <a:rPr lang="en-US" sz="1600" b="1" dirty="0" smtClean="0">
                <a:solidFill>
                  <a:srgbClr val="663300"/>
                </a:solidFill>
                <a:latin typeface="Calibri"/>
              </a:rPr>
              <a:t>.</a:t>
            </a:r>
            <a:r>
              <a:rPr lang="cs-CZ" sz="1600" b="1" dirty="0" smtClean="0">
                <a:solidFill>
                  <a:srgbClr val="663300"/>
                </a:solidFill>
                <a:latin typeface="Calibri"/>
              </a:rPr>
              <a:t>6</a:t>
            </a:r>
            <a:r>
              <a:rPr lang="en-US" sz="1600" b="1" dirty="0" smtClean="0">
                <a:solidFill>
                  <a:srgbClr val="663300"/>
                </a:solidFill>
                <a:latin typeface="Calibri"/>
              </a:rPr>
              <a:t> </a:t>
            </a:r>
            <a:r>
              <a:rPr lang="cs-CZ" sz="1600" b="1" dirty="0" smtClean="0">
                <a:solidFill>
                  <a:srgbClr val="663300"/>
                </a:solidFill>
                <a:latin typeface="Calibri"/>
              </a:rPr>
              <a:t>Forma pobytu respondentů, kteří žijí v Praze 5</a:t>
            </a:r>
            <a:endParaRPr lang="en-US" sz="1600" dirty="0">
              <a:solidFill>
                <a:srgbClr val="66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593557"/>
              </p:ext>
            </p:extLst>
          </p:nvPr>
        </p:nvGraphicFramePr>
        <p:xfrm>
          <a:off x="323528" y="692696"/>
          <a:ext cx="46262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00034" y="672951"/>
            <a:ext cx="21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</a:t>
            </a:r>
            <a:r>
              <a:rPr lang="cs-CZ" dirty="0" smtClean="0"/>
              <a:t>9</a:t>
            </a:r>
            <a:r>
              <a:rPr lang="en-US" dirty="0" smtClean="0"/>
              <a:t> </a:t>
            </a:r>
            <a:r>
              <a:rPr lang="cs-CZ" dirty="0" smtClean="0"/>
              <a:t>Lokalita</a:t>
            </a:r>
            <a:endParaRPr lang="en-US" dirty="0"/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28596" y="3180814"/>
            <a:ext cx="2991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</a:t>
            </a:r>
            <a:r>
              <a:rPr lang="cs-CZ" dirty="0" smtClean="0"/>
              <a:t>1</a:t>
            </a:r>
            <a:r>
              <a:rPr lang="en-US" dirty="0" smtClean="0"/>
              <a:t> </a:t>
            </a:r>
            <a:r>
              <a:rPr lang="cs-CZ" dirty="0" smtClean="0"/>
              <a:t>Doj</a:t>
            </a:r>
            <a:r>
              <a:rPr lang="cs-CZ" dirty="0"/>
              <a:t>í</a:t>
            </a:r>
            <a:r>
              <a:rPr lang="cs-CZ" dirty="0" smtClean="0"/>
              <a:t>ždí do zaměstnání mimo Prahu 5 .... a pokud ANO, kam? </a:t>
            </a:r>
            <a:r>
              <a:rPr lang="cs-CZ" sz="1200" b="0" dirty="0"/>
              <a:t>(možno více </a:t>
            </a:r>
            <a:r>
              <a:rPr lang="cs-CZ" sz="1200" b="0" dirty="0" smtClean="0"/>
              <a:t>odpovědí, uvedeny nejčetnější odpovědi)</a:t>
            </a:r>
            <a:endParaRPr lang="en-US" sz="1200" b="0" dirty="0"/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5076626" y="3180814"/>
            <a:ext cx="3743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</a:t>
            </a:r>
            <a:r>
              <a:rPr lang="cs-CZ" dirty="0" smtClean="0"/>
              <a:t>2</a:t>
            </a:r>
            <a:r>
              <a:rPr lang="en-US" dirty="0" smtClean="0"/>
              <a:t> </a:t>
            </a:r>
            <a:r>
              <a:rPr lang="cs-CZ" dirty="0" smtClean="0"/>
              <a:t>Běžně využívané dopravní prostředky během pracovního týdne</a:t>
            </a:r>
          </a:p>
          <a:p>
            <a:r>
              <a:rPr lang="cs-CZ" sz="1000" b="0" dirty="0" smtClean="0"/>
              <a:t>(možno více odpovědí)</a:t>
            </a:r>
            <a:endParaRPr lang="en-US" sz="1000" b="0" dirty="0"/>
          </a:p>
        </p:txBody>
      </p:sp>
      <p:sp>
        <p:nvSpPr>
          <p:cNvPr id="10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8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036197"/>
              </p:ext>
            </p:extLst>
          </p:nvPr>
        </p:nvGraphicFramePr>
        <p:xfrm>
          <a:off x="5191150" y="1196752"/>
          <a:ext cx="3672408" cy="186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76056" y="71911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663300"/>
                </a:solidFill>
                <a:latin typeface="Calibri"/>
              </a:rPr>
              <a:t>8</a:t>
            </a:r>
            <a:r>
              <a:rPr lang="en-US" sz="1600" b="1" dirty="0" smtClean="0">
                <a:solidFill>
                  <a:srgbClr val="663300"/>
                </a:solidFill>
                <a:latin typeface="Calibri"/>
              </a:rPr>
              <a:t>.</a:t>
            </a:r>
            <a:r>
              <a:rPr lang="cs-CZ" sz="1600" b="1" dirty="0" smtClean="0">
                <a:solidFill>
                  <a:srgbClr val="663300"/>
                </a:solidFill>
                <a:latin typeface="Calibri"/>
              </a:rPr>
              <a:t>10 Národnost</a:t>
            </a:r>
            <a:endParaRPr lang="en-US" sz="1600" dirty="0">
              <a:solidFill>
                <a:srgbClr val="663300"/>
              </a:solidFill>
              <a:latin typeface="Calibri"/>
            </a:endParaRPr>
          </a:p>
        </p:txBody>
      </p:sp>
      <p:graphicFrame>
        <p:nvGraphicFramePr>
          <p:cNvPr id="1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153386"/>
              </p:ext>
            </p:extLst>
          </p:nvPr>
        </p:nvGraphicFramePr>
        <p:xfrm>
          <a:off x="871968" y="3717032"/>
          <a:ext cx="4176464" cy="27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361466"/>
              </p:ext>
            </p:extLst>
          </p:nvPr>
        </p:nvGraphicFramePr>
        <p:xfrm>
          <a:off x="5220072" y="3933056"/>
          <a:ext cx="3627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259887"/>
              </p:ext>
            </p:extLst>
          </p:nvPr>
        </p:nvGraphicFramePr>
        <p:xfrm>
          <a:off x="285750" y="3995201"/>
          <a:ext cx="18756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7742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576" y="1598462"/>
            <a:ext cx="5220072" cy="21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25" tIns="42863" rIns="85725" bIns="42863">
            <a:spAutoFit/>
          </a:bodyPr>
          <a:lstStyle/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Zhotovitel: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Braulia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Trade,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s.r.o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Vorařská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2075/4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143 00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Modřany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daniela.theisova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brauliatrade.eu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jiri.cermak\Desktop\Braulia Tra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22" y="404664"/>
            <a:ext cx="2331770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64704"/>
            <a:ext cx="842493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5.4 Nové využití „náplavky“ nebo-</a:t>
            </a:r>
            <a:r>
              <a:rPr lang="cs-CZ" sz="1500" b="1" dirty="0" err="1">
                <a:solidFill>
                  <a:srgbClr val="663300"/>
                </a:solidFill>
              </a:rPr>
              <a:t>li</a:t>
            </a:r>
            <a:r>
              <a:rPr lang="cs-CZ" sz="1500" b="1" dirty="0">
                <a:solidFill>
                  <a:srgbClr val="663300"/>
                </a:solidFill>
              </a:rPr>
              <a:t> bývalé Smíchovské pláže? – Zajímají se o to občané? Jaké akce by preferovali? Postoj občanů k pořádání trhů na Náplavce v sobotu.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5.5 </a:t>
            </a:r>
            <a:r>
              <a:rPr lang="cs-CZ" sz="1500" b="1" dirty="0">
                <a:solidFill>
                  <a:srgbClr val="663300"/>
                </a:solidFill>
              </a:rPr>
              <a:t>Je v Praze 5 kvalitní životní prostředí z hlediska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r>
              <a:rPr lang="cs-CZ" sz="1500" b="1" dirty="0">
                <a:solidFill>
                  <a:srgbClr val="663300"/>
                </a:solidFill>
              </a:rPr>
              <a:t> Pokud ne, v čem konkrétně …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5.6 Je v Praze 5 dostatek …..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r>
              <a:rPr lang="cs-CZ" sz="1500" b="1" dirty="0">
                <a:solidFill>
                  <a:srgbClr val="663300"/>
                </a:solidFill>
              </a:rPr>
              <a:t> Pokud ne,  ve které lokalitě by jich mělo být více …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pl-PL" sz="1500" b="1" dirty="0">
                <a:solidFill>
                  <a:srgbClr val="663300"/>
                </a:solidFill>
              </a:rPr>
              <a:t>5.7 Spokojenost s úrovní MŠ a ZŠ</a:t>
            </a:r>
            <a:endParaRPr lang="cs-CZ" sz="1500" b="1" dirty="0">
              <a:solidFill>
                <a:srgbClr val="6633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sz="1500" b="1" dirty="0" smtClean="0"/>
              <a:t>6. Postoj </a:t>
            </a:r>
            <a:r>
              <a:rPr lang="cs-CZ" sz="1500" b="1" dirty="0"/>
              <a:t>občanů k </a:t>
            </a:r>
            <a:r>
              <a:rPr lang="cs-CZ" sz="1500" b="1" dirty="0" smtClean="0"/>
              <a:t>trhům</a:t>
            </a:r>
            <a:endParaRPr lang="en-US" sz="1500" b="1" dirty="0"/>
          </a:p>
          <a:p>
            <a:pPr marL="720000" lvl="2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6</a:t>
            </a:r>
            <a:r>
              <a:rPr lang="cs-CZ" sz="1500" b="1" dirty="0" smtClean="0">
                <a:solidFill>
                  <a:srgbClr val="663300"/>
                </a:solidFill>
              </a:rPr>
              <a:t>.1 Farmářské </a:t>
            </a:r>
            <a:r>
              <a:rPr lang="cs-CZ" sz="1500" b="1" dirty="0">
                <a:solidFill>
                  <a:srgbClr val="663300"/>
                </a:solidFill>
              </a:rPr>
              <a:t>trhy (u Anděla a na Barrandově</a:t>
            </a:r>
            <a:r>
              <a:rPr lang="cs-CZ" sz="1500" b="1" dirty="0" smtClean="0">
                <a:solidFill>
                  <a:srgbClr val="663300"/>
                </a:solidFill>
              </a:rPr>
              <a:t>) - Navštěvují občané tyto trhy? </a:t>
            </a:r>
            <a:r>
              <a:rPr lang="cs-CZ" sz="1500" b="1" dirty="0">
                <a:solidFill>
                  <a:srgbClr val="663300"/>
                </a:solidFill>
              </a:rPr>
              <a:t>Jaký je postoj občanů </a:t>
            </a:r>
            <a:r>
              <a:rPr lang="cs-CZ" sz="1500" b="1" dirty="0" smtClean="0">
                <a:solidFill>
                  <a:srgbClr val="663300"/>
                </a:solidFill>
              </a:rPr>
              <a:t>k trhům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2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6</a:t>
            </a:r>
            <a:r>
              <a:rPr lang="cs-CZ" sz="1500" b="1" dirty="0" smtClean="0">
                <a:solidFill>
                  <a:srgbClr val="663300"/>
                </a:solidFill>
              </a:rPr>
              <a:t>.2 Sváteční </a:t>
            </a:r>
            <a:r>
              <a:rPr lang="cs-CZ" sz="1500" b="1" dirty="0">
                <a:solidFill>
                  <a:srgbClr val="663300"/>
                </a:solidFill>
              </a:rPr>
              <a:t>trhy (velikonoční, vánoční) u </a:t>
            </a:r>
            <a:r>
              <a:rPr lang="cs-CZ" sz="1500" b="1" dirty="0" smtClean="0">
                <a:solidFill>
                  <a:srgbClr val="663300"/>
                </a:solidFill>
              </a:rPr>
              <a:t>Anděla</a:t>
            </a:r>
            <a:r>
              <a:rPr lang="cs-CZ" sz="1500" b="1" dirty="0">
                <a:solidFill>
                  <a:srgbClr val="663300"/>
                </a:solidFill>
              </a:rPr>
              <a:t> </a:t>
            </a:r>
            <a:r>
              <a:rPr lang="cs-CZ" sz="1500" b="1" dirty="0" smtClean="0">
                <a:solidFill>
                  <a:srgbClr val="663300"/>
                </a:solidFill>
              </a:rPr>
              <a:t>- Navštěvují občané tyto trhy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  <a:r>
              <a:rPr lang="cs-CZ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Jaký je postoj občanů </a:t>
            </a:r>
            <a:r>
              <a:rPr lang="cs-CZ" sz="1500" b="1" dirty="0" smtClean="0">
                <a:solidFill>
                  <a:srgbClr val="663300"/>
                </a:solidFill>
              </a:rPr>
              <a:t>k </a:t>
            </a:r>
            <a:r>
              <a:rPr lang="cs-CZ" sz="1500" b="1" dirty="0">
                <a:solidFill>
                  <a:srgbClr val="663300"/>
                </a:solidFill>
              </a:rPr>
              <a:t>těmto </a:t>
            </a:r>
            <a:r>
              <a:rPr lang="cs-CZ" sz="1500" b="1" dirty="0" smtClean="0">
                <a:solidFill>
                  <a:srgbClr val="663300"/>
                </a:solidFill>
              </a:rPr>
              <a:t>trhům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sz="1500" b="1" dirty="0"/>
              <a:t>7</a:t>
            </a:r>
            <a:r>
              <a:rPr lang="cs-CZ" sz="1500" b="1" dirty="0" smtClean="0"/>
              <a:t>. Zapojení </a:t>
            </a:r>
            <a:r>
              <a:rPr lang="cs-CZ" sz="1500" b="1" dirty="0"/>
              <a:t>občanů do veřejných aktivit</a:t>
            </a:r>
            <a:endParaRPr lang="cs-CZ" sz="1500" b="1" dirty="0" smtClean="0"/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7</a:t>
            </a:r>
            <a:r>
              <a:rPr lang="cs-CZ" sz="1500" b="1" dirty="0" smtClean="0">
                <a:solidFill>
                  <a:srgbClr val="663300"/>
                </a:solidFill>
              </a:rPr>
              <a:t>.1 Jak </a:t>
            </a:r>
            <a:r>
              <a:rPr lang="cs-CZ" sz="1500" b="1" dirty="0">
                <a:solidFill>
                  <a:srgbClr val="663300"/>
                </a:solidFill>
              </a:rPr>
              <a:t>se občané </a:t>
            </a:r>
            <a:r>
              <a:rPr lang="cs-CZ" sz="1500" b="1" dirty="0" smtClean="0">
                <a:solidFill>
                  <a:srgbClr val="663300"/>
                </a:solidFill>
              </a:rPr>
              <a:t>podílejí </a:t>
            </a:r>
            <a:r>
              <a:rPr lang="cs-CZ" sz="1500" b="1" dirty="0">
                <a:solidFill>
                  <a:srgbClr val="663300"/>
                </a:solidFill>
              </a:rPr>
              <a:t>na veřejném životě v Praze 5</a:t>
            </a:r>
            <a:r>
              <a:rPr lang="pt-BR" sz="1500" b="1" dirty="0" smtClean="0">
                <a:solidFill>
                  <a:srgbClr val="663300"/>
                </a:solidFill>
              </a:rPr>
              <a:t>?</a:t>
            </a:r>
            <a:r>
              <a:rPr lang="cs-CZ" sz="1500" b="1" dirty="0" smtClean="0">
                <a:solidFill>
                  <a:srgbClr val="663300"/>
                </a:solidFill>
              </a:rPr>
              <a:t> 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7.2 </a:t>
            </a:r>
            <a:r>
              <a:rPr lang="cs-CZ" sz="1500" b="1" dirty="0">
                <a:solidFill>
                  <a:srgbClr val="663300"/>
                </a:solidFill>
              </a:rPr>
              <a:t>Zúčastnili se občané v posledním roce následujících akcí podporovaných radnicí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7.3 Jaký typ akcí by měla radnice více podporovat</a:t>
            </a:r>
            <a:r>
              <a:rPr lang="pt-BR" sz="1500" b="1" dirty="0">
                <a:solidFill>
                  <a:srgbClr val="663300"/>
                </a:solidFill>
              </a:rPr>
              <a:t>?</a:t>
            </a:r>
            <a:endParaRPr lang="cs-CZ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7.3 </a:t>
            </a:r>
            <a:r>
              <a:rPr lang="cs-CZ" sz="1500" b="1" dirty="0">
                <a:solidFill>
                  <a:srgbClr val="663300"/>
                </a:solidFill>
              </a:rPr>
              <a:t>Mají občané zájem aktivně spolupracovat na akcích v následujících oblastech</a:t>
            </a:r>
            <a:r>
              <a:rPr lang="cs-CZ" sz="1500" b="1" dirty="0" smtClean="0">
                <a:solidFill>
                  <a:srgbClr val="6633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80668"/>
            <a:ext cx="842493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1500" b="1" dirty="0"/>
              <a:t>8</a:t>
            </a:r>
            <a:r>
              <a:rPr lang="cs-CZ" sz="1500" b="1" dirty="0" smtClean="0"/>
              <a:t>. Demografie </a:t>
            </a:r>
            <a:r>
              <a:rPr lang="cs-CZ" sz="1500" b="1" dirty="0"/>
              <a:t>respondentů</a:t>
            </a:r>
            <a:endParaRPr lang="en-US" sz="1500" b="1" dirty="0"/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.1 </a:t>
            </a:r>
            <a:r>
              <a:rPr lang="cs-CZ" sz="1500" b="1" dirty="0" smtClean="0">
                <a:solidFill>
                  <a:srgbClr val="663300"/>
                </a:solidFill>
              </a:rPr>
              <a:t>Pohlaví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.2 </a:t>
            </a:r>
            <a:r>
              <a:rPr lang="cs-CZ" sz="1500" b="1" dirty="0" smtClean="0">
                <a:solidFill>
                  <a:srgbClr val="663300"/>
                </a:solidFill>
              </a:rPr>
              <a:t>Věk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.3 </a:t>
            </a:r>
            <a:r>
              <a:rPr lang="cs-CZ" sz="1500" b="1" dirty="0" smtClean="0">
                <a:solidFill>
                  <a:srgbClr val="663300"/>
                </a:solidFill>
              </a:rPr>
              <a:t>Nejvyšší dosažené vzdělání</a:t>
            </a: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.4 </a:t>
            </a:r>
            <a:r>
              <a:rPr lang="cs-CZ" sz="1500" b="1" dirty="0" smtClean="0">
                <a:solidFill>
                  <a:srgbClr val="663300"/>
                </a:solidFill>
              </a:rPr>
              <a:t>Čistý </a:t>
            </a:r>
            <a:r>
              <a:rPr lang="cs-CZ" sz="1500" b="1" dirty="0">
                <a:solidFill>
                  <a:srgbClr val="663300"/>
                </a:solidFill>
              </a:rPr>
              <a:t>měsíční příjem </a:t>
            </a:r>
            <a:r>
              <a:rPr lang="cs-CZ" sz="1500" b="1" dirty="0" smtClean="0">
                <a:solidFill>
                  <a:srgbClr val="663300"/>
                </a:solidFill>
              </a:rPr>
              <a:t>domácnosti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.5 </a:t>
            </a:r>
            <a:r>
              <a:rPr lang="cs-CZ" sz="1500" b="1" dirty="0" smtClean="0">
                <a:solidFill>
                  <a:srgbClr val="663300"/>
                </a:solidFill>
              </a:rPr>
              <a:t>Zaměstnání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6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Forma pobytu respondentů, kteří žijí v Praze 5</a:t>
            </a:r>
            <a:endParaRPr lang="en-US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7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 smtClean="0">
                <a:solidFill>
                  <a:srgbClr val="663300"/>
                </a:solidFill>
              </a:rPr>
              <a:t>Počet </a:t>
            </a:r>
            <a:r>
              <a:rPr lang="cs-CZ" sz="1500" b="1" dirty="0">
                <a:solidFill>
                  <a:srgbClr val="663300"/>
                </a:solidFill>
              </a:rPr>
              <a:t>členů ve společné </a:t>
            </a:r>
            <a:r>
              <a:rPr lang="cs-CZ" sz="1500" b="1" dirty="0" smtClean="0">
                <a:solidFill>
                  <a:srgbClr val="663300"/>
                </a:solidFill>
              </a:rPr>
              <a:t>domácnosti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 smtClean="0">
                <a:solidFill>
                  <a:srgbClr val="663300"/>
                </a:solidFill>
              </a:rPr>
              <a:t>Počet </a:t>
            </a:r>
            <a:r>
              <a:rPr lang="cs-CZ" sz="1500" b="1" dirty="0">
                <a:solidFill>
                  <a:srgbClr val="663300"/>
                </a:solidFill>
              </a:rPr>
              <a:t>dětí do </a:t>
            </a:r>
            <a:r>
              <a:rPr lang="en-US" sz="1500" b="1" dirty="0">
                <a:solidFill>
                  <a:srgbClr val="663300"/>
                </a:solidFill>
              </a:rPr>
              <a:t>18</a:t>
            </a:r>
            <a:r>
              <a:rPr lang="cs-CZ" sz="1500" b="1" dirty="0">
                <a:solidFill>
                  <a:srgbClr val="663300"/>
                </a:solidFill>
              </a:rPr>
              <a:t>-ti</a:t>
            </a:r>
            <a:r>
              <a:rPr lang="en-US" sz="1500" b="1" dirty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let ve společné </a:t>
            </a:r>
            <a:r>
              <a:rPr lang="cs-CZ" sz="1500" b="1" dirty="0" smtClean="0">
                <a:solidFill>
                  <a:srgbClr val="663300"/>
                </a:solidFill>
              </a:rPr>
              <a:t>domácnosti</a:t>
            </a:r>
            <a:endParaRPr lang="en-US" sz="15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 smtClean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9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Lokalita</a:t>
            </a:r>
            <a:endParaRPr lang="en-US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>
                <a:solidFill>
                  <a:srgbClr val="663300"/>
                </a:solidFill>
              </a:rPr>
              <a:t>.</a:t>
            </a:r>
            <a:r>
              <a:rPr lang="cs-CZ" sz="1500" b="1" dirty="0" smtClean="0">
                <a:solidFill>
                  <a:srgbClr val="663300"/>
                </a:solidFill>
              </a:rPr>
              <a:t>10 </a:t>
            </a:r>
            <a:r>
              <a:rPr lang="cs-CZ" sz="1500" b="1" dirty="0">
                <a:solidFill>
                  <a:srgbClr val="663300"/>
                </a:solidFill>
              </a:rPr>
              <a:t>Národnost</a:t>
            </a:r>
            <a:endParaRPr lang="en-US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.1</a:t>
            </a:r>
            <a:r>
              <a:rPr lang="cs-CZ" sz="1500" b="1" dirty="0">
                <a:solidFill>
                  <a:srgbClr val="663300"/>
                </a:solidFill>
              </a:rPr>
              <a:t>1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Dojíždí do zaměstnání mimo Prahu 5 .... a pokud ANO, kam?</a:t>
            </a:r>
            <a:endParaRPr lang="en-US" sz="15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1200"/>
              </a:spcBef>
              <a:defRPr/>
            </a:pPr>
            <a:r>
              <a:rPr lang="cs-CZ" sz="1500" b="1" dirty="0">
                <a:solidFill>
                  <a:srgbClr val="663300"/>
                </a:solidFill>
              </a:rPr>
              <a:t>8</a:t>
            </a:r>
            <a:r>
              <a:rPr lang="en-US" sz="1500" b="1" dirty="0" smtClean="0">
                <a:solidFill>
                  <a:srgbClr val="663300"/>
                </a:solidFill>
              </a:rPr>
              <a:t>.1</a:t>
            </a:r>
            <a:r>
              <a:rPr lang="cs-CZ" sz="1500" b="1" dirty="0">
                <a:solidFill>
                  <a:srgbClr val="663300"/>
                </a:solidFill>
              </a:rPr>
              <a:t>2</a:t>
            </a:r>
            <a:r>
              <a:rPr lang="en-US" sz="1500" b="1" dirty="0" smtClean="0">
                <a:solidFill>
                  <a:srgbClr val="663300"/>
                </a:solidFill>
              </a:rPr>
              <a:t> </a:t>
            </a:r>
            <a:r>
              <a:rPr lang="cs-CZ" sz="1500" b="1" dirty="0">
                <a:solidFill>
                  <a:srgbClr val="663300"/>
                </a:solidFill>
              </a:rPr>
              <a:t>Běžně využívané dopravní prostředky během pracovního </a:t>
            </a:r>
            <a:r>
              <a:rPr lang="cs-CZ" sz="1500" b="1" dirty="0" smtClean="0">
                <a:solidFill>
                  <a:srgbClr val="663300"/>
                </a:solidFill>
              </a:rPr>
              <a:t>týdne</a:t>
            </a:r>
            <a:endParaRPr lang="cs-CZ" sz="15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1. Předmět výzkumu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6470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Tento výzkum veřejného mínění obyvatel Městské části Praha 5 se dotýkal následujících témat: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Hodnocení působení současné radnice Prahy 5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Zdroje informací o dění v městské části Praha 5 - měsíčník „Pětka pro vás“, internetová televize, znalost územního plánu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Podmínky pro život v Praze 5 – dostatek zázemí pro volnočasové aktivity, chybějící občanská vybavenost, náměty na zlepšení fungování radnice, kvalita životního prostředí v Praze 5 a dostatečné podmínky k rekreaci</a:t>
            </a:r>
            <a:r>
              <a:rPr lang="en-US" sz="1600" dirty="0" smtClean="0"/>
              <a:t>, n</a:t>
            </a:r>
            <a:r>
              <a:rPr lang="cs-CZ" sz="1600" dirty="0" smtClean="0"/>
              <a:t>ové využití „náplavky“ , </a:t>
            </a:r>
            <a:r>
              <a:rPr lang="pl-PL" sz="1600" dirty="0" smtClean="0"/>
              <a:t>spokojenost s úrovní MŠ a ZŠ</a:t>
            </a:r>
            <a:endParaRPr lang="cs-CZ" sz="16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Postoj občanů k trhům na Andělu</a:t>
            </a:r>
            <a:r>
              <a:rPr lang="en-US" sz="1600" dirty="0" smtClean="0"/>
              <a:t> a </a:t>
            </a:r>
            <a:r>
              <a:rPr lang="cs-CZ" sz="1600" dirty="0" smtClean="0"/>
              <a:t>Barrandově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Zapojení občanů do veřejných aktivit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404" y="493118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Účastníci projektu: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Zadavatel: Městská část Praha 5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Zhotovitel: </a:t>
            </a:r>
            <a:r>
              <a:rPr lang="en-US" sz="1600" dirty="0" err="1" smtClean="0"/>
              <a:t>Braulia</a:t>
            </a:r>
            <a:r>
              <a:rPr lang="en-US" sz="1600" dirty="0" smtClean="0"/>
              <a:t> Trade</a:t>
            </a:r>
            <a:r>
              <a:rPr lang="cs-CZ" sz="1600" dirty="0" smtClean="0"/>
              <a:t>, s.r.o.</a:t>
            </a:r>
          </a:p>
        </p:txBody>
      </p:sp>
    </p:spTree>
    <p:extLst>
      <p:ext uri="{BB962C8B-B14F-4D97-AF65-F5344CB8AC3E}">
        <p14:creationId xmlns:p14="http://schemas.microsoft.com/office/powerpoint/2010/main" val="1288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2. Metodologie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677009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Definice respondenta: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osoba starší 18-ti let, která žije v Praze 5 a má zde trvalý či přechodný pobyt a nebo je bez úřední formy pobytu v Praze 5</a:t>
            </a:r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Forma metodologie</a:t>
            </a:r>
            <a:r>
              <a:rPr lang="cs-CZ" sz="1600" dirty="0"/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osobní dotazování v </a:t>
            </a:r>
            <a:r>
              <a:rPr lang="cs-CZ" sz="1600" dirty="0" smtClean="0"/>
              <a:t>domácnostech </a:t>
            </a: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délka dotazníku: 30 minut</a:t>
            </a:r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Charakteristika vzorku: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Respondenti jsou zvoleni náhodným výběrem s přihlédnutím k demografické kvótě a žijí v poměrném zastoupení na </a:t>
            </a:r>
            <a:r>
              <a:rPr lang="cs-CZ" sz="1600" dirty="0" err="1" smtClean="0"/>
              <a:t>k.ú</a:t>
            </a:r>
            <a:r>
              <a:rPr lang="cs-CZ" sz="1600" dirty="0" smtClean="0"/>
              <a:t>. územích městské části Prahy 5 – Hlubočepy, Košíře, Motol, Radlice, Smíchov a části Břevnova, Jinonic a Malé Strany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Demografická kvóta vychází z údajů ČSU pro složení obyvatel Městské části Prahy 5 k 1.1.2011 z hlediska pohlaví a věku.</a:t>
            </a:r>
            <a:endParaRPr lang="cs-CZ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jiri.cermak\Desktop\Picture1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1948296" cy="14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24920"/>
              </p:ext>
            </p:extLst>
          </p:nvPr>
        </p:nvGraphicFramePr>
        <p:xfrm>
          <a:off x="3972272" y="2351152"/>
          <a:ext cx="218390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Kolo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Počet respondentů</a:t>
                      </a:r>
                      <a:endParaRPr lang="en-US" sz="1200" dirty="0"/>
                    </a:p>
                  </a:txBody>
                  <a:tcPr anchor="ctr"/>
                </a:tc>
              </a:tr>
              <a:tr h="213112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12/2011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422</a:t>
                      </a:r>
                      <a:endParaRPr lang="en-US" sz="1200" dirty="0"/>
                    </a:p>
                  </a:txBody>
                  <a:tcPr anchor="ctr"/>
                </a:tc>
              </a:tr>
              <a:tr h="13030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420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5543654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Q.1 Zajímáte se o komunální politiku v</a:t>
            </a:r>
            <a:r>
              <a:rPr lang="pt-BR" sz="1100" i="1" dirty="0" smtClean="0">
                <a:solidFill>
                  <a:prstClr val="black"/>
                </a:solidFill>
              </a:rPr>
              <a:t> Praze </a:t>
            </a:r>
            <a:r>
              <a:rPr lang="pt-BR" sz="1100" i="1" dirty="0">
                <a:solidFill>
                  <a:prstClr val="black"/>
                </a:solidFill>
              </a:rPr>
              <a:t>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45372" y="990979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cs-CZ" sz="1200" baseline="-25000" dirty="0" smtClean="0">
                <a:solidFill>
                  <a:srgbClr val="FF0000"/>
                </a:solidFill>
                <a:latin typeface="Calibri"/>
              </a:rPr>
              <a:t>06/2012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86190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3.1 Mají občané zájem o komunální politiku</a:t>
            </a:r>
            <a:r>
              <a:rPr lang="en-US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8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3. Hodnocení </a:t>
            </a:r>
            <a:r>
              <a:rPr lang="cs-CZ" sz="2000" b="1" dirty="0">
                <a:solidFill>
                  <a:srgbClr val="FFFFFF"/>
                </a:solidFill>
              </a:rPr>
              <a:t>působení současné radnice Prahy 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9872" y="1446737"/>
            <a:ext cx="1728192" cy="300033"/>
            <a:chOff x="1540674" y="1124744"/>
            <a:chExt cx="1428157" cy="432048"/>
          </a:xfrm>
        </p:grpSpPr>
        <p:sp>
          <p:nvSpPr>
            <p:cNvPr id="10" name="Right Arrow 9"/>
            <p:cNvSpPr/>
            <p:nvPr/>
          </p:nvSpPr>
          <p:spPr>
            <a:xfrm>
              <a:off x="2229226" y="1124744"/>
              <a:ext cx="739605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Nezajímají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1540674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124081"/>
              </p:ext>
            </p:extLst>
          </p:nvPr>
        </p:nvGraphicFramePr>
        <p:xfrm>
          <a:off x="323528" y="2117413"/>
          <a:ext cx="7988299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0371"/>
              </p:ext>
            </p:extLst>
          </p:nvPr>
        </p:nvGraphicFramePr>
        <p:xfrm>
          <a:off x="899592" y="1757606"/>
          <a:ext cx="6499448" cy="109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9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366569741"/>
              </p:ext>
            </p:extLst>
          </p:nvPr>
        </p:nvGraphicFramePr>
        <p:xfrm>
          <a:off x="4211960" y="764704"/>
          <a:ext cx="4717758" cy="542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295098"/>
              </p:ext>
            </p:extLst>
          </p:nvPr>
        </p:nvGraphicFramePr>
        <p:xfrm>
          <a:off x="717798" y="1134036"/>
          <a:ext cx="3670566" cy="51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6191726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Q.6 </a:t>
            </a:r>
            <a:r>
              <a:rPr lang="pt-BR" sz="1100" i="1" dirty="0">
                <a:solidFill>
                  <a:prstClr val="black"/>
                </a:solidFill>
              </a:rPr>
              <a:t>Jak jste spokojen/a se současnými kroky radnice a policie při řešení následujících negativních jevů v Praze 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3.2 Spokojenost se současnými kroky radnice a policie při řešení negativních jevů v Praze 5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95736" y="1594796"/>
            <a:ext cx="2016224" cy="250028"/>
            <a:chOff x="1260130" y="1124744"/>
            <a:chExt cx="2062895" cy="432048"/>
          </a:xfrm>
        </p:grpSpPr>
        <p:sp>
          <p:nvSpPr>
            <p:cNvPr id="30" name="Right Arrow 29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Left Arrow 30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9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9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900" b="1" dirty="0" smtClean="0">
                  <a:solidFill>
                    <a:schemeClr val="tx1"/>
                  </a:solidFill>
                </a:rPr>
                <a:t> ..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3. Hodnocení </a:t>
            </a:r>
            <a:r>
              <a:rPr lang="cs-CZ" sz="2000" b="1" dirty="0">
                <a:solidFill>
                  <a:srgbClr val="FFFFFF"/>
                </a:solidFill>
              </a:rPr>
              <a:t>působení současné radnice Prahy 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57454" y="113403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1664653"/>
            <a:ext cx="206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70C0"/>
                </a:solidFill>
              </a:rPr>
              <a:t>Pouze kolo 06/2012</a:t>
            </a:r>
            <a:endParaRPr lang="en-US" sz="12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89081"/>
              </p:ext>
            </p:extLst>
          </p:nvPr>
        </p:nvGraphicFramePr>
        <p:xfrm>
          <a:off x="285750" y="2204862"/>
          <a:ext cx="8318698" cy="398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9986"/>
                <a:gridCol w="6408712"/>
              </a:tblGrid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Bezdomovectví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Hazard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Bezpečnost na ulicích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Drogová scéna 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Doprava a parkování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Bytová politika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4509120"/>
            <a:ext cx="1067673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059881"/>
              </p:ext>
            </p:extLst>
          </p:nvPr>
        </p:nvGraphicFramePr>
        <p:xfrm>
          <a:off x="4355975" y="1307733"/>
          <a:ext cx="4760417" cy="214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132294"/>
              </p:ext>
            </p:extLst>
          </p:nvPr>
        </p:nvGraphicFramePr>
        <p:xfrm>
          <a:off x="426105" y="4304417"/>
          <a:ext cx="3514640" cy="172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8640" y="6119718"/>
            <a:ext cx="2975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Q.7a Znáte tento měsíčník „Pětka pro vás“?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364502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Znají </a:t>
            </a:r>
            <a:r>
              <a:rPr lang="cs-CZ" sz="1400" b="1" dirty="0">
                <a:solidFill>
                  <a:srgbClr val="663300"/>
                </a:solidFill>
              </a:rPr>
              <a:t>občané </a:t>
            </a:r>
            <a:r>
              <a:rPr lang="cs-CZ" sz="1400" b="1" dirty="0" smtClean="0">
                <a:solidFill>
                  <a:srgbClr val="663300"/>
                </a:solidFill>
              </a:rPr>
              <a:t>tento měsíčník?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375775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ANO, ….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867489"/>
            <a:ext cx="308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Čtou tento měsíčník?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932040" y="3383414"/>
            <a:ext cx="2975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Q.7b Čtete tento měsíčník „Pětka pro vás“?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4057327"/>
            <a:ext cx="43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Sledují občané tento měsíčník na internetu?  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004048" y="6021288"/>
            <a:ext cx="36644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Q.7c Sledujete tento měsíčník „Pětka pro vás“ také na internetu? Jeho adresa je www.ipetka.cz.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563888" y="4019802"/>
            <a:ext cx="692577" cy="20128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09258" y="1052736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>
                <a:solidFill>
                  <a:srgbClr val="FF0000"/>
                </a:solidFill>
              </a:rPr>
              <a:t>= </a:t>
            </a:r>
            <a:r>
              <a:rPr lang="cs-CZ" sz="1200" dirty="0" smtClean="0">
                <a:solidFill>
                  <a:srgbClr val="FF0000"/>
                </a:solidFill>
              </a:rPr>
              <a:t>375</a:t>
            </a:r>
            <a:endParaRPr lang="cs-CZ" sz="120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měsíčník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900192" y="4382834"/>
            <a:ext cx="1216201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>
                <a:solidFill>
                  <a:srgbClr val="FF0000"/>
                </a:solidFill>
              </a:rPr>
              <a:t>= </a:t>
            </a:r>
            <a:r>
              <a:rPr lang="cs-CZ" sz="1200" dirty="0" smtClean="0">
                <a:solidFill>
                  <a:srgbClr val="FF0000"/>
                </a:solidFill>
              </a:rPr>
              <a:t>375</a:t>
            </a:r>
            <a:endParaRPr lang="cs-CZ" sz="120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měsíčník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1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55128"/>
              </p:ext>
            </p:extLst>
          </p:nvPr>
        </p:nvGraphicFramePr>
        <p:xfrm>
          <a:off x="4708028" y="4509120"/>
          <a:ext cx="3423272" cy="14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Zaoblený obdélník 5"/>
          <p:cNvSpPr/>
          <p:nvPr/>
        </p:nvSpPr>
        <p:spPr>
          <a:xfrm>
            <a:off x="285750" y="188640"/>
            <a:ext cx="543837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4. Zdroje </a:t>
            </a:r>
            <a:r>
              <a:rPr lang="cs-CZ" sz="2000" b="1" dirty="0">
                <a:solidFill>
                  <a:srgbClr val="FFFFFF"/>
                </a:solidFill>
              </a:rPr>
              <a:t>informací o dění v městské části Praha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7647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4.1 Měsíčník „</a:t>
            </a:r>
            <a:r>
              <a:rPr lang="cs-CZ" b="1" dirty="0">
                <a:solidFill>
                  <a:srgbClr val="663300"/>
                </a:solidFill>
              </a:rPr>
              <a:t>Pětka pro vás</a:t>
            </a:r>
            <a:r>
              <a:rPr lang="cs-CZ" b="1" dirty="0" smtClean="0">
                <a:solidFill>
                  <a:srgbClr val="663300"/>
                </a:solidFill>
              </a:rPr>
              <a:t>“  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8563017">
            <a:off x="3515112" y="3314566"/>
            <a:ext cx="692577" cy="20128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_FR\_Logos\Praha 5\10-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25" y="1172452"/>
            <a:ext cx="1545665" cy="21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11760" y="400506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N</a:t>
            </a:r>
            <a:r>
              <a:rPr lang="cs-CZ" sz="1200" baseline="-25000" dirty="0">
                <a:solidFill>
                  <a:srgbClr val="FF0000"/>
                </a:solidFill>
              </a:rPr>
              <a:t>06/2012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2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7244&quot;&gt;&lt;property id=&quot;20148&quot; value=&quot;5&quot;/&gt;&lt;property id=&quot;20300&quot; value=&quot;Slide 28&quot;/&gt;&lt;property id=&quot;20307&quot; value=&quot;336&quot;/&gt;&lt;/object&gt;&lt;object type=&quot;3&quot; unique_id=&quot;38569&quot;&gt;&lt;property id=&quot;20148&quot; value=&quot;5&quot;/&gt;&lt;property id=&quot;20300&quot; value=&quot;Slide 2&quot;/&gt;&lt;property id=&quot;20307&quot; value=&quot;379&quot;/&gt;&lt;/object&gt;&lt;object type=&quot;3&quot; unique_id=&quot;38675&quot;&gt;&lt;property id=&quot;20148&quot; value=&quot;5&quot;/&gt;&lt;property id=&quot;20300&quot; value=&quot;Slide 6&quot;/&gt;&lt;property id=&quot;20307&quot; value=&quot;380&quot;/&gt;&lt;/object&gt;&lt;object type=&quot;3&quot; unique_id=&quot;39408&quot;&gt;&lt;property id=&quot;20148&quot; value=&quot;5&quot;/&gt;&lt;property id=&quot;20300&quot; value=&quot;Slide 7&quot;/&gt;&lt;property id=&quot;20307&quot; value=&quot;381&quot;/&gt;&lt;/object&gt;&lt;object type=&quot;3&quot; unique_id=&quot;40286&quot;&gt;&lt;property id=&quot;20148&quot; value=&quot;5&quot;/&gt;&lt;property id=&quot;20300&quot; value=&quot;Slide 8&quot;/&gt;&lt;property id=&quot;20307&quot; value=&quot;385&quot;/&gt;&lt;/object&gt;&lt;object type=&quot;3&quot; unique_id=&quot;40512&quot;&gt;&lt;property id=&quot;20148&quot; value=&quot;5&quot;/&gt;&lt;property id=&quot;20300&quot; value=&quot;Slide 9&quot;/&gt;&lt;property id=&quot;20307&quot; value=&quot;387&quot;/&gt;&lt;/object&gt;&lt;object type=&quot;3&quot; unique_id=&quot;40877&quot;&gt;&lt;property id=&quot;20148&quot; value=&quot;5&quot;/&gt;&lt;property id=&quot;20300&quot; value=&quot;Slide 10&quot;/&gt;&lt;property id=&quot;20307&quot; value=&quot;388&quot;/&gt;&lt;/object&gt;&lt;object type=&quot;3&quot; unique_id=&quot;40959&quot;&gt;&lt;property id=&quot;20148&quot; value=&quot;5&quot;/&gt;&lt;property id=&quot;20300&quot; value=&quot;Slide 20&quot;/&gt;&lt;property id=&quot;20307&quot; value=&quot;389&quot;/&gt;&lt;/object&gt;&lt;object type=&quot;3&quot; unique_id=&quot;41863&quot;&gt;&lt;property id=&quot;20148&quot; value=&quot;5&quot;/&gt;&lt;property id=&quot;20300&quot; value=&quot;Slide 12&quot;/&gt;&lt;property id=&quot;20307&quot; value=&quot;393&quot;/&gt;&lt;/object&gt;&lt;object type=&quot;3&quot; unique_id=&quot;42291&quot;&gt;&lt;property id=&quot;20148&quot; value=&quot;5&quot;/&gt;&lt;property id=&quot;20300&quot; value=&quot;Slide 13&quot;/&gt;&lt;property id=&quot;20307&quot; value=&quot;395&quot;/&gt;&lt;/object&gt;&lt;object type=&quot;3&quot; unique_id=&quot;42292&quot;&gt;&lt;property id=&quot;20148&quot; value=&quot;5&quot;/&gt;&lt;property id=&quot;20300&quot; value=&quot;Slide 14&quot;/&gt;&lt;property id=&quot;20307&quot; value=&quot;396&quot;/&gt;&lt;/object&gt;&lt;object type=&quot;3&quot; unique_id=&quot;42602&quot;&gt;&lt;property id=&quot;20148&quot; value=&quot;5&quot;/&gt;&lt;property id=&quot;20300&quot; value=&quot;Slide 15&quot;/&gt;&lt;property id=&quot;20307&quot; value=&quot;397&quot;/&gt;&lt;/object&gt;&lt;object type=&quot;3&quot; unique_id=&quot;42638&quot;&gt;&lt;property id=&quot;20148&quot; value=&quot;5&quot;/&gt;&lt;property id=&quot;20300&quot; value=&quot;Slide 16&quot;/&gt;&lt;property id=&quot;20307&quot; value=&quot;398&quot;/&gt;&lt;/object&gt;&lt;object type=&quot;3&quot; unique_id=&quot;42855&quot;&gt;&lt;property id=&quot;20148&quot; value=&quot;5&quot;/&gt;&lt;property id=&quot;20300&quot; value=&quot;Slide 18&quot;/&gt;&lt;property id=&quot;20307&quot; value=&quot;399&quot;/&gt;&lt;/object&gt;&lt;object type=&quot;3&quot; unique_id=&quot;42967&quot;&gt;&lt;property id=&quot;20148&quot; value=&quot;5&quot;/&gt;&lt;property id=&quot;20300&quot; value=&quot;Slide 22&quot;/&gt;&lt;property id=&quot;20307&quot; value=&quot;400&quot;/&gt;&lt;/object&gt;&lt;object type=&quot;3&quot; unique_id=&quot;43158&quot;&gt;&lt;property id=&quot;20148&quot; value=&quot;5&quot;/&gt;&lt;property id=&quot;20300&quot; value=&quot;Slide 23&quot;/&gt;&lt;property id=&quot;20307&quot; value=&quot;401&quot;/&gt;&lt;/object&gt;&lt;object type=&quot;3&quot; unique_id=&quot;43549&quot;&gt;&lt;property id=&quot;20148&quot; value=&quot;5&quot;/&gt;&lt;property id=&quot;20300&quot; value=&quot;Slide 25&quot;/&gt;&lt;property id=&quot;20307&quot; value=&quot;402&quot;/&gt;&lt;/object&gt;&lt;object type=&quot;3&quot; unique_id=&quot;44728&quot;&gt;&lt;property id=&quot;20148&quot; value=&quot;5&quot;/&gt;&lt;property id=&quot;20300&quot; value=&quot;Slide 26&quot;/&gt;&lt;property id=&quot;20307&quot; value=&quot;407&quot;/&gt;&lt;/object&gt;&lt;object type=&quot;3&quot; unique_id=&quot;45135&quot;&gt;&lt;property id=&quot;20148&quot; value=&quot;5&quot;/&gt;&lt;property id=&quot;20300&quot; value=&quot;Slide 5&quot;/&gt;&lt;property id=&quot;20307&quot; value=&quot;409&quot;/&gt;&lt;/object&gt;&lt;object type=&quot;3&quot; unique_id=&quot;45584&quot;&gt;&lt;property id=&quot;20148&quot; value=&quot;5&quot;/&gt;&lt;property id=&quot;20300&quot; value=&quot;Slide 4&quot;/&gt;&lt;property id=&quot;20307&quot; value=&quot;410&quot;/&gt;&lt;/object&gt;&lt;object type=&quot;3&quot; unique_id=&quot;45750&quot;&gt;&lt;property id=&quot;20148&quot; value=&quot;5&quot;/&gt;&lt;property id=&quot;20300&quot; value=&quot;Slide 3&quot;/&gt;&lt;property id=&quot;20307&quot; value=&quot;411&quot;/&gt;&lt;/object&gt;&lt;object type=&quot;3&quot; unique_id=&quot;47695&quot;&gt;&lt;property id=&quot;20148&quot; value=&quot;5&quot;/&gt;&lt;property id=&quot;20300&quot; value=&quot;Slide 21&quot;/&gt;&lt;property id=&quot;20307&quot; value=&quot;413&quot;/&gt;&lt;/object&gt;&lt;object type=&quot;3&quot; unique_id=&quot;60616&quot;&gt;&lt;property id=&quot;20148&quot; value=&quot;5&quot;/&gt;&lt;property id=&quot;20300&quot; value=&quot;Slide 17&quot;/&gt;&lt;property id=&quot;20307&quot; value=&quot;414&quot;/&gt;&lt;/object&gt;&lt;object type=&quot;3&quot; unique_id=&quot;60619&quot;&gt;&lt;property id=&quot;20148&quot; value=&quot;5&quot;/&gt;&lt;property id=&quot;20300&quot; value=&quot;Slide 27&quot;/&gt;&lt;property id=&quot;20307&quot; value=&quot;415&quot;/&gt;&lt;/object&gt;&lt;object type=&quot;3&quot; unique_id=&quot;61625&quot;&gt;&lt;property id=&quot;20148&quot; value=&quot;5&quot;/&gt;&lt;property id=&quot;20300&quot; value=&quot;Slide 11&quot;/&gt;&lt;property id=&quot;20307&quot; value=&quot;419&quot;/&gt;&lt;/object&gt;&lt;object type=&quot;3&quot; unique_id=&quot;65646&quot;&gt;&lt;property id=&quot;20148&quot; value=&quot;5&quot;/&gt;&lt;property id=&quot;20300&quot; value=&quot;Slide 24&quot;/&gt;&lt;property id=&quot;20307&quot; value=&quot;421&quot;/&gt;&lt;/object&gt;&lt;object type=&quot;3&quot; unique_id=&quot;67612&quot;&gt;&lt;property id=&quot;20148&quot; value=&quot;5&quot;/&gt;&lt;property id=&quot;20300&quot; value=&quot;Slide 19&quot;/&gt;&lt;property id=&quot;20307&quot; value=&quot;4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3218</Words>
  <Application>Microsoft Office PowerPoint</Application>
  <PresentationFormat>On-screen Show (4:3)</PresentationFormat>
  <Paragraphs>876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2011-09-30T10:28:08Z</dcterms:created>
  <dcterms:modified xsi:type="dcterms:W3CDTF">2012-07-25T19:39:52Z</dcterms:modified>
</cp:coreProperties>
</file>